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6" r:id="rId3"/>
    <p:sldId id="259" r:id="rId4"/>
    <p:sldId id="265" r:id="rId5"/>
    <p:sldId id="258" r:id="rId6"/>
    <p:sldId id="261" r:id="rId7"/>
    <p:sldId id="260" r:id="rId8"/>
    <p:sldId id="262" r:id="rId9"/>
    <p:sldId id="263" r:id="rId10"/>
    <p:sldId id="264" r:id="rId11"/>
    <p:sldId id="267" r:id="rId12"/>
    <p:sldId id="268" r:id="rId13"/>
    <p:sldId id="269" r:id="rId14"/>
    <p:sldId id="270" r:id="rId15"/>
    <p:sldId id="271" r:id="rId16"/>
    <p:sldId id="272" r:id="rId17"/>
    <p:sldId id="273"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681" autoAdjust="0"/>
  </p:normalViewPr>
  <p:slideViewPr>
    <p:cSldViewPr snapToGrid="0">
      <p:cViewPr varScale="1">
        <p:scale>
          <a:sx n="62" d="100"/>
          <a:sy n="62" d="100"/>
        </p:scale>
        <p:origin x="7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CAA9C-2DB3-453A-9EAE-48DA62F562E3}" type="datetimeFigureOut">
              <a:rPr lang="ru-RU" smtClean="0"/>
              <a:t>10.09.2024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17F6E1-3E35-47FA-B634-D1973B1E027A}" type="slidenum">
              <a:rPr lang="ru-RU" smtClean="0"/>
              <a:t>‹#›</a:t>
            </a:fld>
            <a:endParaRPr lang="ru-RU"/>
          </a:p>
        </p:txBody>
      </p:sp>
    </p:spTree>
    <p:extLst>
      <p:ext uri="{BB962C8B-B14F-4D97-AF65-F5344CB8AC3E}">
        <p14:creationId xmlns:p14="http://schemas.microsoft.com/office/powerpoint/2010/main" val="165263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b="1" dirty="0"/>
              <a:t>Expected Answers</a:t>
            </a:r>
          </a:p>
          <a:p>
            <a:pPr>
              <a:buFont typeface="+mj-lt"/>
              <a:buAutoNum type="arabicPeriod"/>
            </a:pPr>
            <a:r>
              <a:rPr lang="en-US" b="1" dirty="0"/>
              <a:t>Research Question:</a:t>
            </a:r>
            <a:r>
              <a:rPr lang="en-US" dirty="0"/>
              <a:t> How does light intensity affect the growth rate of algae in freshwater ponds?</a:t>
            </a:r>
          </a:p>
          <a:p>
            <a:pPr>
              <a:buFont typeface="+mj-lt"/>
              <a:buAutoNum type="arabicPeriod"/>
            </a:pPr>
            <a:r>
              <a:rPr lang="en-US" b="1" dirty="0"/>
              <a:t>Hypothesis:</a:t>
            </a:r>
            <a:r>
              <a:rPr lang="en-US" dirty="0"/>
              <a:t> Algal growth rate will increase with light intensity up to a certain point, after which higher light intensities will lead to a decrease in growth rate.</a:t>
            </a:r>
          </a:p>
          <a:p>
            <a:pPr>
              <a:buFont typeface="+mj-lt"/>
              <a:buAutoNum type="arabicPeriod"/>
            </a:pPr>
            <a:r>
              <a:rPr lang="en-US" b="1" dirty="0"/>
              <a:t>Main Objectives:</a:t>
            </a:r>
            <a:endParaRPr lang="en-US" dirty="0"/>
          </a:p>
          <a:p>
            <a:pPr marL="742950" lvl="1" indent="-285750">
              <a:buFont typeface="+mj-lt"/>
              <a:buAutoNum type="arabicPeriod"/>
            </a:pPr>
            <a:r>
              <a:rPr lang="en-US" dirty="0"/>
              <a:t>To assess how different levels of light intensity influence chlorophyll-a concentrations in algae.</a:t>
            </a:r>
          </a:p>
          <a:p>
            <a:pPr marL="742950" lvl="1" indent="-285750">
              <a:buFont typeface="+mj-lt"/>
              <a:buAutoNum type="arabicPeriod"/>
            </a:pPr>
            <a:r>
              <a:rPr lang="en-US" dirty="0"/>
              <a:t>To measure the impact of light intensity on the total algal biomass in freshwater ponds.</a:t>
            </a:r>
          </a:p>
          <a:p>
            <a:pPr marL="742950" lvl="1" indent="-285750">
              <a:buFont typeface="+mj-lt"/>
              <a:buAutoNum type="arabicPeriod"/>
            </a:pPr>
            <a:r>
              <a:rPr lang="en-US" dirty="0"/>
              <a:t>To analyze the relationship between light intensity and algal growth rate.</a:t>
            </a:r>
          </a:p>
          <a:p>
            <a:endParaRPr lang="ru-RU" dirty="0"/>
          </a:p>
        </p:txBody>
      </p:sp>
      <p:sp>
        <p:nvSpPr>
          <p:cNvPr id="4" name="Номер слайда 3"/>
          <p:cNvSpPr>
            <a:spLocks noGrp="1"/>
          </p:cNvSpPr>
          <p:nvPr>
            <p:ph type="sldNum" sz="quarter" idx="5"/>
          </p:nvPr>
        </p:nvSpPr>
        <p:spPr/>
        <p:txBody>
          <a:bodyPr/>
          <a:lstStyle/>
          <a:p>
            <a:fld id="{D417F6E1-3E35-47FA-B634-D1973B1E027A}" type="slidenum">
              <a:rPr lang="ru-RU" smtClean="0"/>
              <a:t>5</a:t>
            </a:fld>
            <a:endParaRPr lang="ru-RU"/>
          </a:p>
        </p:txBody>
      </p:sp>
    </p:spTree>
    <p:extLst>
      <p:ext uri="{BB962C8B-B14F-4D97-AF65-F5344CB8AC3E}">
        <p14:creationId xmlns:p14="http://schemas.microsoft.com/office/powerpoint/2010/main" val="21820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D417F6E1-3E35-47FA-B634-D1973B1E027A}" type="slidenum">
              <a:rPr lang="ru-RU" smtClean="0"/>
              <a:t>8</a:t>
            </a:fld>
            <a:endParaRPr lang="ru-RU"/>
          </a:p>
        </p:txBody>
      </p:sp>
    </p:spTree>
    <p:extLst>
      <p:ext uri="{BB962C8B-B14F-4D97-AF65-F5344CB8AC3E}">
        <p14:creationId xmlns:p14="http://schemas.microsoft.com/office/powerpoint/2010/main" val="2785757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The independent variable is the type of carbon source provided to the bacterium.</a:t>
            </a:r>
          </a:p>
          <a:p>
            <a:r>
              <a:rPr lang="en-US" dirty="0"/>
              <a:t>The dependent variable is the bacterial growth rate, as indicated by optical density measurements.</a:t>
            </a:r>
            <a:endParaRPr lang="ru-RU" dirty="0"/>
          </a:p>
        </p:txBody>
      </p:sp>
      <p:sp>
        <p:nvSpPr>
          <p:cNvPr id="4" name="Номер слайда 3"/>
          <p:cNvSpPr>
            <a:spLocks noGrp="1"/>
          </p:cNvSpPr>
          <p:nvPr>
            <p:ph type="sldNum" sz="quarter" idx="5"/>
          </p:nvPr>
        </p:nvSpPr>
        <p:spPr/>
        <p:txBody>
          <a:bodyPr/>
          <a:lstStyle/>
          <a:p>
            <a:fld id="{D417F6E1-3E35-47FA-B634-D1973B1E027A}" type="slidenum">
              <a:rPr lang="ru-RU" smtClean="0"/>
              <a:t>14</a:t>
            </a:fld>
            <a:endParaRPr lang="ru-RU"/>
          </a:p>
        </p:txBody>
      </p:sp>
    </p:spTree>
    <p:extLst>
      <p:ext uri="{BB962C8B-B14F-4D97-AF65-F5344CB8AC3E}">
        <p14:creationId xmlns:p14="http://schemas.microsoft.com/office/powerpoint/2010/main" val="76458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The independent variable is the concentration of the antibiotic.</a:t>
            </a:r>
            <a:endParaRPr lang="ru-RU" dirty="0"/>
          </a:p>
        </p:txBody>
      </p:sp>
      <p:sp>
        <p:nvSpPr>
          <p:cNvPr id="4" name="Номер слайда 3"/>
          <p:cNvSpPr>
            <a:spLocks noGrp="1"/>
          </p:cNvSpPr>
          <p:nvPr>
            <p:ph type="sldNum" sz="quarter" idx="5"/>
          </p:nvPr>
        </p:nvSpPr>
        <p:spPr/>
        <p:txBody>
          <a:bodyPr/>
          <a:lstStyle/>
          <a:p>
            <a:fld id="{D417F6E1-3E35-47FA-B634-D1973B1E027A}" type="slidenum">
              <a:rPr lang="ru-RU" smtClean="0"/>
              <a:t>15</a:t>
            </a:fld>
            <a:endParaRPr lang="ru-RU"/>
          </a:p>
        </p:txBody>
      </p:sp>
    </p:spTree>
    <p:extLst>
      <p:ext uri="{BB962C8B-B14F-4D97-AF65-F5344CB8AC3E}">
        <p14:creationId xmlns:p14="http://schemas.microsoft.com/office/powerpoint/2010/main" val="1862144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Example Answer:</a:t>
            </a:r>
            <a:r>
              <a:rPr lang="en-US" dirty="0"/>
              <a:t> The independent variable is the metal ion concentration.</a:t>
            </a:r>
          </a:p>
          <a:p>
            <a:r>
              <a:rPr lang="en-US" dirty="0"/>
              <a:t>The dependent variables are protein expression levels and cell growth (measured by OD600).</a:t>
            </a:r>
            <a:endParaRPr lang="ru-RU" dirty="0"/>
          </a:p>
        </p:txBody>
      </p:sp>
      <p:sp>
        <p:nvSpPr>
          <p:cNvPr id="4" name="Номер слайда 3"/>
          <p:cNvSpPr>
            <a:spLocks noGrp="1"/>
          </p:cNvSpPr>
          <p:nvPr>
            <p:ph type="sldNum" sz="quarter" idx="5"/>
          </p:nvPr>
        </p:nvSpPr>
        <p:spPr/>
        <p:txBody>
          <a:bodyPr/>
          <a:lstStyle/>
          <a:p>
            <a:fld id="{D417F6E1-3E35-47FA-B634-D1973B1E027A}" type="slidenum">
              <a:rPr lang="ru-RU" smtClean="0"/>
              <a:t>16</a:t>
            </a:fld>
            <a:endParaRPr lang="ru-RU"/>
          </a:p>
        </p:txBody>
      </p:sp>
    </p:spTree>
    <p:extLst>
      <p:ext uri="{BB962C8B-B14F-4D97-AF65-F5344CB8AC3E}">
        <p14:creationId xmlns:p14="http://schemas.microsoft.com/office/powerpoint/2010/main" val="3011428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The independent variable is the </a:t>
            </a:r>
            <a:r>
              <a:rPr lang="en-US"/>
              <a:t>temperature.</a:t>
            </a:r>
          </a:p>
          <a:p>
            <a:r>
              <a:rPr lang="en-US"/>
              <a:t>The </a:t>
            </a:r>
            <a:r>
              <a:rPr lang="en-US" dirty="0"/>
              <a:t>dependent variables are enzyme activity, Km, and Vmax.</a:t>
            </a:r>
          </a:p>
          <a:p>
            <a:endParaRPr lang="ru-RU" dirty="0"/>
          </a:p>
        </p:txBody>
      </p:sp>
      <p:sp>
        <p:nvSpPr>
          <p:cNvPr id="4" name="Номер слайда 3"/>
          <p:cNvSpPr>
            <a:spLocks noGrp="1"/>
          </p:cNvSpPr>
          <p:nvPr>
            <p:ph type="sldNum" sz="quarter" idx="5"/>
          </p:nvPr>
        </p:nvSpPr>
        <p:spPr/>
        <p:txBody>
          <a:bodyPr/>
          <a:lstStyle/>
          <a:p>
            <a:fld id="{D417F6E1-3E35-47FA-B634-D1973B1E027A}" type="slidenum">
              <a:rPr lang="ru-RU" smtClean="0"/>
              <a:t>17</a:t>
            </a:fld>
            <a:endParaRPr lang="ru-RU"/>
          </a:p>
        </p:txBody>
      </p:sp>
    </p:spTree>
    <p:extLst>
      <p:ext uri="{BB962C8B-B14F-4D97-AF65-F5344CB8AC3E}">
        <p14:creationId xmlns:p14="http://schemas.microsoft.com/office/powerpoint/2010/main" val="98253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D76DF8-FE03-CD08-2CC3-76BF02F0E1D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9E3E4701-63BB-F685-9063-44D49E1B1B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11CAADF7-3481-B945-C5ED-53C9494E8E84}"/>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8FC94D22-E5D6-22ED-091F-FBFB7980DB7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ACEE36A-B594-E584-F859-BDC5CC4A5A02}"/>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321542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96FEC5-11CE-8172-C47F-3717D97B9808}"/>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D8815E7-DF7D-F463-8E36-92AE12830D3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6C2918D-2CDE-0310-A76B-E2E31CA55C7C}"/>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4B28E1AF-C2FB-41B0-9FA6-3B47677EE2A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BBC882-7911-1E1D-9ECC-10969D65B9DC}"/>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234929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10F0A93-07FE-AC59-B21A-F0B9F78765D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78660A7-AA94-C978-C472-0CC8A729D6C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F43003B-7EA0-2E70-C167-DE4D04D8CB06}"/>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E18A23E2-CCBB-D433-A124-2686B3D33A0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E5A2FD9-6063-F3CC-D171-1CE8A9F2D480}"/>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348632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DE45A0-82AE-80D0-F68F-B2D222DB27F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9340240-739B-74E1-EF9C-C6690C8CA27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94C4F5D-E89B-5A8F-612E-8BDD01169BAD}"/>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D7D361C5-D57F-1EEB-7E12-F31062754DB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B58BB4A-87CE-ED48-7F2C-DEC6F70C5E93}"/>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2696371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73CC8-A748-99BA-5465-2C8C564981C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AAC5A65-4787-762B-75D2-057AA3B094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148F681-B2A2-08CD-50D8-583BEBC9C58E}"/>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D5340E68-E1F5-5D2D-CE35-B1278D44CD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C68AF94-75AD-1765-5EA0-B0E3FE59462E}"/>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206145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3F1AC2-02AA-426D-AB50-B3561524504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1F81707-B51A-FA45-7E46-F58A18DD19C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6AF48BF-4846-C78C-3116-B20B1CAB785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D5256DF-A4E6-BD70-3DC7-4CCEBE125DCA}"/>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6" name="Нижний колонтитул 5">
            <a:extLst>
              <a:ext uri="{FF2B5EF4-FFF2-40B4-BE49-F238E27FC236}">
                <a16:creationId xmlns:a16="http://schemas.microsoft.com/office/drawing/2014/main" id="{984C9A4B-4CB4-F305-30DA-BC028C429E5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176C2BC-B842-0498-699A-A8BA804F59EE}"/>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4252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A4B505-1F9D-D6E6-06ED-148829E13469}"/>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C95156E-AD3E-22EB-A133-C94A12201D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0B55B4B-DEB3-78C3-190F-BC39EF6D730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B2DD0A3F-1369-AF37-D1AE-54271C6EC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AA89453-6C6E-B5E8-CB56-21D8C8C7893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93B85F6-5807-FED4-8812-DF27691A9593}"/>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8" name="Нижний колонтитул 7">
            <a:extLst>
              <a:ext uri="{FF2B5EF4-FFF2-40B4-BE49-F238E27FC236}">
                <a16:creationId xmlns:a16="http://schemas.microsoft.com/office/drawing/2014/main" id="{B6496730-A74C-CD5A-DB10-AFE74F7E8A4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58E8DC6-7A22-B311-0045-2B45477C1BB1}"/>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310383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3C8290-720C-227D-4449-18CF01741CE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1B638FB6-7933-44AF-140B-66878EC749B6}"/>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4" name="Нижний колонтитул 3">
            <a:extLst>
              <a:ext uri="{FF2B5EF4-FFF2-40B4-BE49-F238E27FC236}">
                <a16:creationId xmlns:a16="http://schemas.microsoft.com/office/drawing/2014/main" id="{B75290C2-D6C0-5AD4-A0AE-4C84CB438EC4}"/>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DEE89C35-56B5-B3C5-1BDE-534D2725CA91}"/>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814177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342CCD3-71F2-9062-BB49-4167C59775BB}"/>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3" name="Нижний колонтитул 2">
            <a:extLst>
              <a:ext uri="{FF2B5EF4-FFF2-40B4-BE49-F238E27FC236}">
                <a16:creationId xmlns:a16="http://schemas.microsoft.com/office/drawing/2014/main" id="{BF33B696-BE53-8D3A-F2A8-E668021F7C6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38C457C0-764C-3085-D9CD-26C3387A915D}"/>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3972714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A5BC36-19DA-CE8E-8A7C-36868CF0B39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9160094-A155-C246-1120-0C9471E426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4D925AF-1FDA-EE95-355A-5F99E5CFD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1968F47-D851-C7B4-985D-B6266B88D76E}"/>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6" name="Нижний колонтитул 5">
            <a:extLst>
              <a:ext uri="{FF2B5EF4-FFF2-40B4-BE49-F238E27FC236}">
                <a16:creationId xmlns:a16="http://schemas.microsoft.com/office/drawing/2014/main" id="{13D587BB-94D8-B03A-536B-73F606D598C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0DC1190-7616-0483-9A2D-E6CDC7D53A2E}"/>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4133130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067A42-05BC-CD84-82BE-C33A4234498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D52686EE-797A-1B71-D4BB-B21283B121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0D0A3B30-A8E2-2990-F6E5-7F2A1B570C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D98B7B4-920F-3C10-4575-011771A707E0}"/>
              </a:ext>
            </a:extLst>
          </p:cNvPr>
          <p:cNvSpPr>
            <a:spLocks noGrp="1"/>
          </p:cNvSpPr>
          <p:nvPr>
            <p:ph type="dt" sz="half" idx="10"/>
          </p:nvPr>
        </p:nvSpPr>
        <p:spPr/>
        <p:txBody>
          <a:bodyPr/>
          <a:lstStyle/>
          <a:p>
            <a:fld id="{7F45665F-7AD5-4994-9284-5814B25FAFE9}" type="datetimeFigureOut">
              <a:rPr lang="ru-RU" smtClean="0"/>
              <a:t>10.09.2024</a:t>
            </a:fld>
            <a:endParaRPr lang="ru-RU"/>
          </a:p>
        </p:txBody>
      </p:sp>
      <p:sp>
        <p:nvSpPr>
          <p:cNvPr id="6" name="Нижний колонтитул 5">
            <a:extLst>
              <a:ext uri="{FF2B5EF4-FFF2-40B4-BE49-F238E27FC236}">
                <a16:creationId xmlns:a16="http://schemas.microsoft.com/office/drawing/2014/main" id="{2B8CF1DE-EEF3-EBA8-A14A-394FED9CD79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B3CC442-1B44-D2F6-77A2-DDC5265ED940}"/>
              </a:ext>
            </a:extLst>
          </p:cNvPr>
          <p:cNvSpPr>
            <a:spLocks noGrp="1"/>
          </p:cNvSpPr>
          <p:nvPr>
            <p:ph type="sldNum" sz="quarter" idx="12"/>
          </p:nvPr>
        </p:nvSpPr>
        <p:spPr/>
        <p:txBody>
          <a:bodyPr/>
          <a:lstStyle/>
          <a:p>
            <a:fld id="{0C997C1E-7503-4CA3-A24F-CC9BA1875BBE}" type="slidenum">
              <a:rPr lang="ru-RU" smtClean="0"/>
              <a:t>‹#›</a:t>
            </a:fld>
            <a:endParaRPr lang="ru-RU"/>
          </a:p>
        </p:txBody>
      </p:sp>
    </p:spTree>
    <p:extLst>
      <p:ext uri="{BB962C8B-B14F-4D97-AF65-F5344CB8AC3E}">
        <p14:creationId xmlns:p14="http://schemas.microsoft.com/office/powerpoint/2010/main" val="47593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DC0E66-2500-3EB9-F48C-36D08BDE71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7E60FE3-BC54-2B29-9687-CD49EDE6E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58C9207-A79F-C9CE-57A9-52F535DB23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45665F-7AD5-4994-9284-5814B25FAFE9}"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14795225-3E2A-3B7F-4C6B-C91442299A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ru-RU"/>
          </a:p>
        </p:txBody>
      </p:sp>
      <p:sp>
        <p:nvSpPr>
          <p:cNvPr id="6" name="Номер слайда 5">
            <a:extLst>
              <a:ext uri="{FF2B5EF4-FFF2-40B4-BE49-F238E27FC236}">
                <a16:creationId xmlns:a16="http://schemas.microsoft.com/office/drawing/2014/main" id="{0300BF8B-1238-9D34-B951-A9651BBA60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997C1E-7503-4CA3-A24F-CC9BA1875BBE}" type="slidenum">
              <a:rPr lang="ru-RU" smtClean="0"/>
              <a:t>‹#›</a:t>
            </a:fld>
            <a:endParaRPr lang="ru-RU"/>
          </a:p>
        </p:txBody>
      </p:sp>
    </p:spTree>
    <p:extLst>
      <p:ext uri="{BB962C8B-B14F-4D97-AF65-F5344CB8AC3E}">
        <p14:creationId xmlns:p14="http://schemas.microsoft.com/office/powerpoint/2010/main" val="3950514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822EF8-6DE9-DEF7-0314-5E062A6C3D2B}"/>
              </a:ext>
            </a:extLst>
          </p:cNvPr>
          <p:cNvSpPr>
            <a:spLocks noGrp="1"/>
          </p:cNvSpPr>
          <p:nvPr>
            <p:ph type="ctrTitle"/>
          </p:nvPr>
        </p:nvSpPr>
        <p:spPr/>
        <p:txBody>
          <a:bodyPr/>
          <a:lstStyle/>
          <a:p>
            <a:r>
              <a:rPr lang="en-US" dirty="0"/>
              <a:t>Seminar 1</a:t>
            </a:r>
            <a:endParaRPr lang="ru-RU" dirty="0"/>
          </a:p>
        </p:txBody>
      </p:sp>
      <p:sp>
        <p:nvSpPr>
          <p:cNvPr id="3" name="Подзаголовок 2">
            <a:extLst>
              <a:ext uri="{FF2B5EF4-FFF2-40B4-BE49-F238E27FC236}">
                <a16:creationId xmlns:a16="http://schemas.microsoft.com/office/drawing/2014/main" id="{798515D8-328F-1430-5B60-046F17BB08C5}"/>
              </a:ext>
            </a:extLst>
          </p:cNvPr>
          <p:cNvSpPr>
            <a:spLocks noGrp="1"/>
          </p:cNvSpPr>
          <p:nvPr>
            <p:ph type="subTitle" idx="1"/>
          </p:nvPr>
        </p:nvSpPr>
        <p:spPr>
          <a:xfrm>
            <a:off x="1255923" y="3602037"/>
            <a:ext cx="9412077" cy="2387599"/>
          </a:xfrm>
        </p:spPr>
        <p:txBody>
          <a:bodyPr>
            <a:normAutofit/>
          </a:bodyPr>
          <a:lstStyle/>
          <a:p>
            <a:r>
              <a:rPr lang="ru-RU" sz="4800" dirty="0" err="1">
                <a:effectLst/>
                <a:latin typeface="Times New Roman" panose="02020603050405020304" pitchFamily="18" charset="0"/>
                <a:ea typeface="Times New Roman" panose="02020603050405020304" pitchFamily="18" charset="0"/>
              </a:rPr>
              <a:t>Practical</a:t>
            </a:r>
            <a:r>
              <a:rPr lang="ru-RU" sz="4800" dirty="0">
                <a:effectLst/>
                <a:latin typeface="Times New Roman" panose="02020603050405020304" pitchFamily="18" charset="0"/>
                <a:ea typeface="Times New Roman" panose="02020603050405020304" pitchFamily="18" charset="0"/>
              </a:rPr>
              <a:t> </a:t>
            </a:r>
            <a:r>
              <a:rPr lang="ru-RU" sz="4800" dirty="0" err="1">
                <a:effectLst/>
                <a:latin typeface="Times New Roman" panose="02020603050405020304" pitchFamily="18" charset="0"/>
                <a:ea typeface="Times New Roman" panose="02020603050405020304" pitchFamily="18" charset="0"/>
              </a:rPr>
              <a:t>exercises</a:t>
            </a:r>
            <a:r>
              <a:rPr lang="ru-RU" sz="4800" dirty="0">
                <a:effectLst/>
                <a:latin typeface="Times New Roman" panose="02020603050405020304" pitchFamily="18" charset="0"/>
                <a:ea typeface="Times New Roman" panose="02020603050405020304" pitchFamily="18" charset="0"/>
              </a:rPr>
              <a:t>: </a:t>
            </a:r>
            <a:endParaRPr lang="en-US" sz="4800" dirty="0">
              <a:effectLst/>
              <a:latin typeface="Times New Roman" panose="02020603050405020304" pitchFamily="18" charset="0"/>
              <a:ea typeface="Times New Roman" panose="02020603050405020304" pitchFamily="18" charset="0"/>
            </a:endParaRPr>
          </a:p>
          <a:p>
            <a:r>
              <a:rPr lang="ru-RU" sz="4800" dirty="0" err="1">
                <a:effectLst/>
                <a:latin typeface="Times New Roman" panose="02020603050405020304" pitchFamily="18" charset="0"/>
                <a:ea typeface="Times New Roman" panose="02020603050405020304" pitchFamily="18" charset="0"/>
              </a:rPr>
              <a:t>identifying</a:t>
            </a:r>
            <a:r>
              <a:rPr lang="ru-RU" sz="4800" dirty="0">
                <a:effectLst/>
                <a:latin typeface="Times New Roman" panose="02020603050405020304" pitchFamily="18" charset="0"/>
                <a:ea typeface="Times New Roman" panose="02020603050405020304" pitchFamily="18" charset="0"/>
              </a:rPr>
              <a:t> </a:t>
            </a:r>
            <a:r>
              <a:rPr lang="ru-RU" sz="4800" dirty="0" err="1">
                <a:effectLst/>
                <a:latin typeface="Times New Roman" panose="02020603050405020304" pitchFamily="18" charset="0"/>
                <a:ea typeface="Times New Roman" panose="02020603050405020304" pitchFamily="18" charset="0"/>
              </a:rPr>
              <a:t>statistical</a:t>
            </a:r>
            <a:r>
              <a:rPr lang="ru-RU" sz="4800" dirty="0">
                <a:effectLst/>
                <a:latin typeface="Times New Roman" panose="02020603050405020304" pitchFamily="18" charset="0"/>
                <a:ea typeface="Times New Roman" panose="02020603050405020304" pitchFamily="18" charset="0"/>
              </a:rPr>
              <a:t> </a:t>
            </a:r>
            <a:r>
              <a:rPr lang="ru-RU" sz="4800" dirty="0" err="1">
                <a:effectLst/>
                <a:latin typeface="Times New Roman" panose="02020603050405020304" pitchFamily="18" charset="0"/>
                <a:ea typeface="Times New Roman" panose="02020603050405020304" pitchFamily="18" charset="0"/>
              </a:rPr>
              <a:t>questions</a:t>
            </a:r>
            <a:r>
              <a:rPr lang="ru-RU" sz="4800" dirty="0">
                <a:effectLst/>
                <a:latin typeface="Times New Roman" panose="02020603050405020304" pitchFamily="18" charset="0"/>
                <a:ea typeface="Times New Roman" panose="02020603050405020304" pitchFamily="18" charset="0"/>
              </a:rPr>
              <a:t> </a:t>
            </a:r>
            <a:r>
              <a:rPr lang="ru-RU" sz="4800" dirty="0" err="1">
                <a:effectLst/>
                <a:latin typeface="Times New Roman" panose="02020603050405020304" pitchFamily="18" charset="0"/>
                <a:ea typeface="Times New Roman" panose="02020603050405020304" pitchFamily="18" charset="0"/>
              </a:rPr>
              <a:t>in</a:t>
            </a:r>
            <a:r>
              <a:rPr lang="ru-RU" sz="4800" dirty="0">
                <a:effectLst/>
                <a:latin typeface="Times New Roman" panose="02020603050405020304" pitchFamily="18" charset="0"/>
                <a:ea typeface="Times New Roman" panose="02020603050405020304" pitchFamily="18" charset="0"/>
              </a:rPr>
              <a:t> </a:t>
            </a:r>
            <a:r>
              <a:rPr lang="ru-RU" sz="4800" dirty="0" err="1">
                <a:effectLst/>
                <a:latin typeface="Times New Roman" panose="02020603050405020304" pitchFamily="18" charset="0"/>
                <a:ea typeface="Times New Roman" panose="02020603050405020304" pitchFamily="18" charset="0"/>
              </a:rPr>
              <a:t>research</a:t>
            </a:r>
            <a:r>
              <a:rPr lang="ru-RU" sz="4800" dirty="0">
                <a:effectLst/>
                <a:latin typeface="Times New Roman" panose="02020603050405020304" pitchFamily="18" charset="0"/>
                <a:ea typeface="Times New Roman" panose="02020603050405020304" pitchFamily="18" charset="0"/>
              </a:rPr>
              <a:t> </a:t>
            </a:r>
            <a:r>
              <a:rPr lang="ru-RU" sz="4800" dirty="0" err="1">
                <a:effectLst/>
                <a:latin typeface="Times New Roman" panose="02020603050405020304" pitchFamily="18" charset="0"/>
                <a:ea typeface="Times New Roman" panose="02020603050405020304" pitchFamily="18" charset="0"/>
              </a:rPr>
              <a:t>papers</a:t>
            </a:r>
            <a:endParaRPr lang="ru-RU" sz="6000" dirty="0"/>
          </a:p>
        </p:txBody>
      </p:sp>
    </p:spTree>
    <p:extLst>
      <p:ext uri="{BB962C8B-B14F-4D97-AF65-F5344CB8AC3E}">
        <p14:creationId xmlns:p14="http://schemas.microsoft.com/office/powerpoint/2010/main" val="190323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8A9B71-86DE-CF46-464D-5FFA18FD65DD}"/>
              </a:ext>
            </a:extLst>
          </p:cNvPr>
          <p:cNvSpPr txBox="1"/>
          <p:nvPr/>
        </p:nvSpPr>
        <p:spPr>
          <a:xfrm>
            <a:off x="88900" y="127149"/>
            <a:ext cx="6337300" cy="4154984"/>
          </a:xfrm>
          <a:prstGeom prst="rect">
            <a:avLst/>
          </a:prstGeom>
          <a:noFill/>
        </p:spPr>
        <p:txBody>
          <a:bodyPr wrap="square">
            <a:spAutoFit/>
          </a:bodyPr>
          <a:lstStyle/>
          <a:p>
            <a:r>
              <a:rPr lang="en-US" sz="1200" b="1" dirty="0"/>
              <a:t>Case Study: Optimization of E. coli Growth for Protein Production</a:t>
            </a:r>
          </a:p>
          <a:p>
            <a:r>
              <a:rPr lang="en-US" sz="1200" b="1" dirty="0"/>
              <a:t>Background</a:t>
            </a:r>
          </a:p>
          <a:p>
            <a:r>
              <a:rPr lang="en-US" sz="1200" dirty="0"/>
              <a:t>A research study investigates how different concentrations of glucose in the growth medium affect the production of a recombinant protein in </a:t>
            </a:r>
            <a:r>
              <a:rPr lang="en-US" sz="1200" i="1" dirty="0"/>
              <a:t>E. coli</a:t>
            </a:r>
            <a:r>
              <a:rPr lang="en-US" sz="1200" dirty="0"/>
              <a:t>. The goal is to optimize glucose levels to maximize protein yield while maintaining efficient bacterial growth.</a:t>
            </a:r>
          </a:p>
          <a:p>
            <a:r>
              <a:rPr lang="en-US" sz="1200" b="1" dirty="0"/>
              <a:t>Study Design</a:t>
            </a:r>
          </a:p>
          <a:p>
            <a:r>
              <a:rPr lang="en-US" sz="1200" b="1" dirty="0"/>
              <a:t>Objective:</a:t>
            </a:r>
            <a:r>
              <a:rPr lang="en-US" sz="1200" dirty="0"/>
              <a:t> To determine how varying glucose concentrations impact the growth rate of </a:t>
            </a:r>
            <a:r>
              <a:rPr lang="en-US" sz="1200" i="1" dirty="0"/>
              <a:t>E. coli</a:t>
            </a:r>
            <a:r>
              <a:rPr lang="en-US" sz="1200" dirty="0"/>
              <a:t> and the yield of recombinant protein production.</a:t>
            </a:r>
          </a:p>
          <a:p>
            <a:r>
              <a:rPr lang="en-US" sz="1200" b="1" dirty="0"/>
              <a:t>Methods:</a:t>
            </a:r>
            <a:endParaRPr lang="en-US" sz="1200" dirty="0"/>
          </a:p>
          <a:p>
            <a:pPr>
              <a:buFont typeface="Arial" panose="020B0604020202020204" pitchFamily="34" charset="0"/>
              <a:buChar char="•"/>
            </a:pPr>
            <a:r>
              <a:rPr lang="en-US" sz="1200" b="1" dirty="0"/>
              <a:t>Organism:</a:t>
            </a:r>
            <a:r>
              <a:rPr lang="en-US" sz="1200" dirty="0"/>
              <a:t> </a:t>
            </a:r>
            <a:r>
              <a:rPr lang="en-US" sz="1200" i="1" dirty="0"/>
              <a:t>E. coli</a:t>
            </a:r>
            <a:r>
              <a:rPr lang="en-US" sz="1200" dirty="0"/>
              <a:t> strain expressing a recombinant protein.</a:t>
            </a:r>
          </a:p>
          <a:p>
            <a:pPr>
              <a:buFont typeface="Arial" panose="020B0604020202020204" pitchFamily="34" charset="0"/>
              <a:buChar char="•"/>
            </a:pPr>
            <a:r>
              <a:rPr lang="en-US" sz="1200" b="1" dirty="0"/>
              <a:t>Experimental Groups:</a:t>
            </a:r>
            <a:endParaRPr lang="en-US" sz="1200" dirty="0"/>
          </a:p>
          <a:p>
            <a:pPr marL="742950" lvl="1" indent="-285750">
              <a:buFont typeface="Arial" panose="020B0604020202020204" pitchFamily="34" charset="0"/>
              <a:buChar char="•"/>
            </a:pPr>
            <a:r>
              <a:rPr lang="en-US" sz="1200" b="1" dirty="0"/>
              <a:t>Group 1:</a:t>
            </a:r>
            <a:r>
              <a:rPr lang="en-US" sz="1200" dirty="0"/>
              <a:t> Low glucose concentration (0.5 g/L)</a:t>
            </a:r>
          </a:p>
          <a:p>
            <a:pPr marL="742950" lvl="1" indent="-285750">
              <a:buFont typeface="Arial" panose="020B0604020202020204" pitchFamily="34" charset="0"/>
              <a:buChar char="•"/>
            </a:pPr>
            <a:r>
              <a:rPr lang="en-US" sz="1200" b="1" dirty="0"/>
              <a:t>Group 2:</a:t>
            </a:r>
            <a:r>
              <a:rPr lang="en-US" sz="1200" dirty="0"/>
              <a:t> Moderate glucose concentration (2.0 g/L)</a:t>
            </a:r>
          </a:p>
          <a:p>
            <a:pPr marL="742950" lvl="1" indent="-285750">
              <a:buFont typeface="Arial" panose="020B0604020202020204" pitchFamily="34" charset="0"/>
              <a:buChar char="•"/>
            </a:pPr>
            <a:r>
              <a:rPr lang="en-US" sz="1200" b="1" dirty="0"/>
              <a:t>Group 3:</a:t>
            </a:r>
            <a:r>
              <a:rPr lang="en-US" sz="1200" dirty="0"/>
              <a:t> High glucose concentration (5.0 g/L)</a:t>
            </a:r>
          </a:p>
          <a:p>
            <a:pPr marL="742950" lvl="1" indent="-285750">
              <a:buFont typeface="Arial" panose="020B0604020202020204" pitchFamily="34" charset="0"/>
              <a:buChar char="•"/>
            </a:pPr>
            <a:r>
              <a:rPr lang="en-US" sz="1200" b="1" dirty="0"/>
              <a:t>Group 4:</a:t>
            </a:r>
            <a:r>
              <a:rPr lang="en-US" sz="1200" dirty="0"/>
              <a:t> Very high glucose concentration (10.0 g/L)</a:t>
            </a:r>
          </a:p>
          <a:p>
            <a:pPr>
              <a:buFont typeface="Arial" panose="020B0604020202020204" pitchFamily="34" charset="0"/>
              <a:buChar char="•"/>
            </a:pPr>
            <a:r>
              <a:rPr lang="en-US" sz="1200" b="1" dirty="0"/>
              <a:t>Duration:</a:t>
            </a:r>
            <a:r>
              <a:rPr lang="en-US" sz="1200" dirty="0"/>
              <a:t> The experiment runs for 48 hours.</a:t>
            </a:r>
          </a:p>
          <a:p>
            <a:pPr>
              <a:buFont typeface="Arial" panose="020B0604020202020204" pitchFamily="34" charset="0"/>
              <a:buChar char="•"/>
            </a:pPr>
            <a:r>
              <a:rPr lang="en-US" sz="1200" b="1" dirty="0"/>
              <a:t>Measurements:</a:t>
            </a:r>
            <a:endParaRPr lang="en-US" sz="1200" dirty="0"/>
          </a:p>
          <a:p>
            <a:pPr marL="742950" lvl="1" indent="-285750">
              <a:buFont typeface="Arial" panose="020B0604020202020204" pitchFamily="34" charset="0"/>
              <a:buChar char="•"/>
            </a:pPr>
            <a:r>
              <a:rPr lang="en-US" sz="1200" b="1" dirty="0"/>
              <a:t>Bacterial Growth Rate:</a:t>
            </a:r>
            <a:r>
              <a:rPr lang="en-US" sz="1200" dirty="0"/>
              <a:t> Measured by optical density (OD600) at 6, 12, 24, and 48 hours.</a:t>
            </a:r>
          </a:p>
          <a:p>
            <a:pPr marL="742950" lvl="1" indent="-285750">
              <a:buFont typeface="Arial" panose="020B0604020202020204" pitchFamily="34" charset="0"/>
              <a:buChar char="•"/>
            </a:pPr>
            <a:r>
              <a:rPr lang="en-US" sz="1200" b="1" dirty="0"/>
              <a:t>Recombinant Protein Yield:</a:t>
            </a:r>
            <a:r>
              <a:rPr lang="en-US" sz="1200" dirty="0"/>
              <a:t> Measured by protein concentration in the cell lysate using a Bradford assay at 48 hours.</a:t>
            </a:r>
          </a:p>
          <a:p>
            <a:pPr marL="742950" lvl="1" indent="-285750">
              <a:buFont typeface="Arial" panose="020B0604020202020204" pitchFamily="34" charset="0"/>
              <a:buChar char="•"/>
            </a:pPr>
            <a:r>
              <a:rPr lang="en-US" sz="1200" b="1" dirty="0"/>
              <a:t>Cell Density:</a:t>
            </a:r>
            <a:r>
              <a:rPr lang="en-US" sz="1200" dirty="0"/>
              <a:t> Measured by colony-forming units (CFU) per milliliter at 48 hours.</a:t>
            </a:r>
          </a:p>
        </p:txBody>
      </p:sp>
      <p:graphicFrame>
        <p:nvGraphicFramePr>
          <p:cNvPr id="6" name="Таблица 5">
            <a:extLst>
              <a:ext uri="{FF2B5EF4-FFF2-40B4-BE49-F238E27FC236}">
                <a16:creationId xmlns:a16="http://schemas.microsoft.com/office/drawing/2014/main" id="{C97DC371-7F91-C070-D835-904C487F97F5}"/>
              </a:ext>
            </a:extLst>
          </p:cNvPr>
          <p:cNvGraphicFramePr>
            <a:graphicFrameLocks noGrp="1"/>
          </p:cNvGraphicFramePr>
          <p:nvPr>
            <p:extLst>
              <p:ext uri="{D42A27DB-BD31-4B8C-83A1-F6EECF244321}">
                <p14:modId xmlns:p14="http://schemas.microsoft.com/office/powerpoint/2010/main" val="1613117849"/>
              </p:ext>
            </p:extLst>
          </p:nvPr>
        </p:nvGraphicFramePr>
        <p:xfrm>
          <a:off x="241299" y="4521200"/>
          <a:ext cx="10515603" cy="2209651"/>
        </p:xfrm>
        <a:graphic>
          <a:graphicData uri="http://schemas.openxmlformats.org/drawingml/2006/table">
            <a:tbl>
              <a:tblPr>
                <a:tableStyleId>{BC89EF96-8CEA-46FF-86C4-4CE0E7609802}</a:tableStyleId>
              </a:tblPr>
              <a:tblGrid>
                <a:gridCol w="1502229">
                  <a:extLst>
                    <a:ext uri="{9D8B030D-6E8A-4147-A177-3AD203B41FA5}">
                      <a16:colId xmlns:a16="http://schemas.microsoft.com/office/drawing/2014/main" val="2078117293"/>
                    </a:ext>
                  </a:extLst>
                </a:gridCol>
                <a:gridCol w="1502229">
                  <a:extLst>
                    <a:ext uri="{9D8B030D-6E8A-4147-A177-3AD203B41FA5}">
                      <a16:colId xmlns:a16="http://schemas.microsoft.com/office/drawing/2014/main" val="2869791866"/>
                    </a:ext>
                  </a:extLst>
                </a:gridCol>
                <a:gridCol w="1502229">
                  <a:extLst>
                    <a:ext uri="{9D8B030D-6E8A-4147-A177-3AD203B41FA5}">
                      <a16:colId xmlns:a16="http://schemas.microsoft.com/office/drawing/2014/main" val="418928128"/>
                    </a:ext>
                  </a:extLst>
                </a:gridCol>
                <a:gridCol w="1502229">
                  <a:extLst>
                    <a:ext uri="{9D8B030D-6E8A-4147-A177-3AD203B41FA5}">
                      <a16:colId xmlns:a16="http://schemas.microsoft.com/office/drawing/2014/main" val="1498819296"/>
                    </a:ext>
                  </a:extLst>
                </a:gridCol>
                <a:gridCol w="1502229">
                  <a:extLst>
                    <a:ext uri="{9D8B030D-6E8A-4147-A177-3AD203B41FA5}">
                      <a16:colId xmlns:a16="http://schemas.microsoft.com/office/drawing/2014/main" val="1828360602"/>
                    </a:ext>
                  </a:extLst>
                </a:gridCol>
                <a:gridCol w="1502229">
                  <a:extLst>
                    <a:ext uri="{9D8B030D-6E8A-4147-A177-3AD203B41FA5}">
                      <a16:colId xmlns:a16="http://schemas.microsoft.com/office/drawing/2014/main" val="2389974490"/>
                    </a:ext>
                  </a:extLst>
                </a:gridCol>
                <a:gridCol w="1502229">
                  <a:extLst>
                    <a:ext uri="{9D8B030D-6E8A-4147-A177-3AD203B41FA5}">
                      <a16:colId xmlns:a16="http://schemas.microsoft.com/office/drawing/2014/main" val="2657939723"/>
                    </a:ext>
                  </a:extLst>
                </a:gridCol>
              </a:tblGrid>
              <a:tr h="746611">
                <a:tc>
                  <a:txBody>
                    <a:bodyPr/>
                    <a:lstStyle/>
                    <a:p>
                      <a:r>
                        <a:rPr lang="en-US" sz="1400" b="1" dirty="0"/>
                        <a:t>Glucose Concentration (g/L)</a:t>
                      </a:r>
                      <a:endParaRPr lang="en-US" sz="1400" dirty="0"/>
                    </a:p>
                  </a:txBody>
                  <a:tcPr anchor="ctr"/>
                </a:tc>
                <a:tc>
                  <a:txBody>
                    <a:bodyPr/>
                    <a:lstStyle/>
                    <a:p>
                      <a:r>
                        <a:rPr lang="en-US" sz="1400" b="1"/>
                        <a:t>OD600 at 6h</a:t>
                      </a:r>
                      <a:endParaRPr lang="en-US" sz="1400"/>
                    </a:p>
                  </a:txBody>
                  <a:tcPr anchor="ctr"/>
                </a:tc>
                <a:tc>
                  <a:txBody>
                    <a:bodyPr/>
                    <a:lstStyle/>
                    <a:p>
                      <a:r>
                        <a:rPr lang="en-US" sz="1400" b="1"/>
                        <a:t>OD600 at 12h</a:t>
                      </a:r>
                      <a:endParaRPr lang="en-US" sz="1400"/>
                    </a:p>
                  </a:txBody>
                  <a:tcPr anchor="ctr"/>
                </a:tc>
                <a:tc>
                  <a:txBody>
                    <a:bodyPr/>
                    <a:lstStyle/>
                    <a:p>
                      <a:r>
                        <a:rPr lang="en-US" sz="1400" b="1"/>
                        <a:t>OD600 at 24h</a:t>
                      </a:r>
                      <a:endParaRPr lang="en-US" sz="1400"/>
                    </a:p>
                  </a:txBody>
                  <a:tcPr anchor="ctr"/>
                </a:tc>
                <a:tc>
                  <a:txBody>
                    <a:bodyPr/>
                    <a:lstStyle/>
                    <a:p>
                      <a:r>
                        <a:rPr lang="en-US" sz="1400" b="1"/>
                        <a:t>OD600 at 48h</a:t>
                      </a:r>
                      <a:endParaRPr lang="en-US" sz="1400"/>
                    </a:p>
                  </a:txBody>
                  <a:tcPr anchor="ctr"/>
                </a:tc>
                <a:tc>
                  <a:txBody>
                    <a:bodyPr/>
                    <a:lstStyle/>
                    <a:p>
                      <a:r>
                        <a:rPr lang="en-US" sz="1400" b="1"/>
                        <a:t>Protein Yield (mg/L)</a:t>
                      </a:r>
                      <a:endParaRPr lang="en-US" sz="1400"/>
                    </a:p>
                  </a:txBody>
                  <a:tcPr anchor="ctr"/>
                </a:tc>
                <a:tc>
                  <a:txBody>
                    <a:bodyPr/>
                    <a:lstStyle/>
                    <a:p>
                      <a:r>
                        <a:rPr lang="en-US" sz="1400" b="1"/>
                        <a:t>Cell Density (CFU/mL)</a:t>
                      </a:r>
                      <a:endParaRPr lang="en-US" sz="1400"/>
                    </a:p>
                  </a:txBody>
                  <a:tcPr anchor="ctr"/>
                </a:tc>
                <a:extLst>
                  <a:ext uri="{0D108BD9-81ED-4DB2-BD59-A6C34878D82A}">
                    <a16:rowId xmlns:a16="http://schemas.microsoft.com/office/drawing/2014/main" val="1234721073"/>
                  </a:ext>
                </a:extLst>
              </a:tr>
              <a:tr h="365760">
                <a:tc>
                  <a:txBody>
                    <a:bodyPr/>
                    <a:lstStyle/>
                    <a:p>
                      <a:r>
                        <a:rPr lang="ru-RU" sz="1400"/>
                        <a:t>0.5</a:t>
                      </a:r>
                    </a:p>
                  </a:txBody>
                  <a:tcPr anchor="ctr"/>
                </a:tc>
                <a:tc>
                  <a:txBody>
                    <a:bodyPr/>
                    <a:lstStyle/>
                    <a:p>
                      <a:r>
                        <a:rPr lang="ru-RU" sz="1400"/>
                        <a:t>0.2</a:t>
                      </a:r>
                    </a:p>
                  </a:txBody>
                  <a:tcPr anchor="ctr"/>
                </a:tc>
                <a:tc>
                  <a:txBody>
                    <a:bodyPr/>
                    <a:lstStyle/>
                    <a:p>
                      <a:r>
                        <a:rPr lang="ru-RU" sz="1400"/>
                        <a:t>0.5</a:t>
                      </a:r>
                    </a:p>
                  </a:txBody>
                  <a:tcPr anchor="ctr"/>
                </a:tc>
                <a:tc>
                  <a:txBody>
                    <a:bodyPr/>
                    <a:lstStyle/>
                    <a:p>
                      <a:r>
                        <a:rPr lang="ru-RU" sz="1400"/>
                        <a:t>1.0</a:t>
                      </a:r>
                    </a:p>
                  </a:txBody>
                  <a:tcPr anchor="ctr"/>
                </a:tc>
                <a:tc>
                  <a:txBody>
                    <a:bodyPr/>
                    <a:lstStyle/>
                    <a:p>
                      <a:r>
                        <a:rPr lang="ru-RU" sz="1400"/>
                        <a:t>1.8</a:t>
                      </a:r>
                    </a:p>
                  </a:txBody>
                  <a:tcPr anchor="ctr"/>
                </a:tc>
                <a:tc>
                  <a:txBody>
                    <a:bodyPr/>
                    <a:lstStyle/>
                    <a:p>
                      <a:r>
                        <a:rPr lang="ru-RU" sz="1400"/>
                        <a:t>15</a:t>
                      </a:r>
                    </a:p>
                  </a:txBody>
                  <a:tcPr anchor="ctr"/>
                </a:tc>
                <a:tc>
                  <a:txBody>
                    <a:bodyPr/>
                    <a:lstStyle/>
                    <a:p>
                      <a:r>
                        <a:rPr lang="ru-RU" sz="1400" dirty="0"/>
                        <a:t>5 × 10^8</a:t>
                      </a:r>
                    </a:p>
                  </a:txBody>
                  <a:tcPr anchor="ctr"/>
                </a:tc>
                <a:extLst>
                  <a:ext uri="{0D108BD9-81ED-4DB2-BD59-A6C34878D82A}">
                    <a16:rowId xmlns:a16="http://schemas.microsoft.com/office/drawing/2014/main" val="3489966326"/>
                  </a:ext>
                </a:extLst>
              </a:tr>
              <a:tr h="365760">
                <a:tc>
                  <a:txBody>
                    <a:bodyPr/>
                    <a:lstStyle/>
                    <a:p>
                      <a:r>
                        <a:rPr lang="ru-RU" sz="1400"/>
                        <a:t>2.0</a:t>
                      </a:r>
                    </a:p>
                  </a:txBody>
                  <a:tcPr anchor="ctr"/>
                </a:tc>
                <a:tc>
                  <a:txBody>
                    <a:bodyPr/>
                    <a:lstStyle/>
                    <a:p>
                      <a:r>
                        <a:rPr lang="ru-RU" sz="1400"/>
                        <a:t>0.3</a:t>
                      </a:r>
                    </a:p>
                  </a:txBody>
                  <a:tcPr anchor="ctr"/>
                </a:tc>
                <a:tc>
                  <a:txBody>
                    <a:bodyPr/>
                    <a:lstStyle/>
                    <a:p>
                      <a:r>
                        <a:rPr lang="ru-RU" sz="1400"/>
                        <a:t>0.8</a:t>
                      </a:r>
                    </a:p>
                  </a:txBody>
                  <a:tcPr anchor="ctr"/>
                </a:tc>
                <a:tc>
                  <a:txBody>
                    <a:bodyPr/>
                    <a:lstStyle/>
                    <a:p>
                      <a:r>
                        <a:rPr lang="ru-RU" sz="1400"/>
                        <a:t>1.5</a:t>
                      </a:r>
                    </a:p>
                  </a:txBody>
                  <a:tcPr anchor="ctr"/>
                </a:tc>
                <a:tc>
                  <a:txBody>
                    <a:bodyPr/>
                    <a:lstStyle/>
                    <a:p>
                      <a:r>
                        <a:rPr lang="ru-RU" sz="1400"/>
                        <a:t>2.5</a:t>
                      </a:r>
                    </a:p>
                  </a:txBody>
                  <a:tcPr anchor="ctr"/>
                </a:tc>
                <a:tc>
                  <a:txBody>
                    <a:bodyPr/>
                    <a:lstStyle/>
                    <a:p>
                      <a:r>
                        <a:rPr lang="ru-RU" sz="1400"/>
                        <a:t>40</a:t>
                      </a:r>
                    </a:p>
                  </a:txBody>
                  <a:tcPr anchor="ctr"/>
                </a:tc>
                <a:tc>
                  <a:txBody>
                    <a:bodyPr/>
                    <a:lstStyle/>
                    <a:p>
                      <a:r>
                        <a:rPr lang="ru-RU" sz="1400"/>
                        <a:t>1 × 10^9</a:t>
                      </a:r>
                    </a:p>
                  </a:txBody>
                  <a:tcPr anchor="ctr"/>
                </a:tc>
                <a:extLst>
                  <a:ext uri="{0D108BD9-81ED-4DB2-BD59-A6C34878D82A}">
                    <a16:rowId xmlns:a16="http://schemas.microsoft.com/office/drawing/2014/main" val="3595349378"/>
                  </a:ext>
                </a:extLst>
              </a:tr>
              <a:tr h="365760">
                <a:tc>
                  <a:txBody>
                    <a:bodyPr/>
                    <a:lstStyle/>
                    <a:p>
                      <a:r>
                        <a:rPr lang="ru-RU" sz="1400" dirty="0"/>
                        <a:t>5.0</a:t>
                      </a:r>
                    </a:p>
                  </a:txBody>
                  <a:tcPr anchor="ctr"/>
                </a:tc>
                <a:tc>
                  <a:txBody>
                    <a:bodyPr/>
                    <a:lstStyle/>
                    <a:p>
                      <a:r>
                        <a:rPr lang="ru-RU" sz="1400"/>
                        <a:t>0.5</a:t>
                      </a:r>
                    </a:p>
                  </a:txBody>
                  <a:tcPr anchor="ctr"/>
                </a:tc>
                <a:tc>
                  <a:txBody>
                    <a:bodyPr/>
                    <a:lstStyle/>
                    <a:p>
                      <a:r>
                        <a:rPr lang="ru-RU" sz="1400"/>
                        <a:t>1.2</a:t>
                      </a:r>
                    </a:p>
                  </a:txBody>
                  <a:tcPr anchor="ctr"/>
                </a:tc>
                <a:tc>
                  <a:txBody>
                    <a:bodyPr/>
                    <a:lstStyle/>
                    <a:p>
                      <a:r>
                        <a:rPr lang="ru-RU" sz="1400"/>
                        <a:t>2.0</a:t>
                      </a:r>
                    </a:p>
                  </a:txBody>
                  <a:tcPr anchor="ctr"/>
                </a:tc>
                <a:tc>
                  <a:txBody>
                    <a:bodyPr/>
                    <a:lstStyle/>
                    <a:p>
                      <a:r>
                        <a:rPr lang="ru-RU" sz="1400"/>
                        <a:t>2.8</a:t>
                      </a:r>
                    </a:p>
                  </a:txBody>
                  <a:tcPr anchor="ctr"/>
                </a:tc>
                <a:tc>
                  <a:txBody>
                    <a:bodyPr/>
                    <a:lstStyle/>
                    <a:p>
                      <a:r>
                        <a:rPr lang="ru-RU" sz="1400"/>
                        <a:t>60</a:t>
                      </a:r>
                    </a:p>
                  </a:txBody>
                  <a:tcPr anchor="ctr"/>
                </a:tc>
                <a:tc>
                  <a:txBody>
                    <a:bodyPr/>
                    <a:lstStyle/>
                    <a:p>
                      <a:r>
                        <a:rPr lang="ru-RU" sz="1400"/>
                        <a:t>1.5 × 10^9</a:t>
                      </a:r>
                    </a:p>
                  </a:txBody>
                  <a:tcPr anchor="ctr"/>
                </a:tc>
                <a:extLst>
                  <a:ext uri="{0D108BD9-81ED-4DB2-BD59-A6C34878D82A}">
                    <a16:rowId xmlns:a16="http://schemas.microsoft.com/office/drawing/2014/main" val="2541309730"/>
                  </a:ext>
                </a:extLst>
              </a:tr>
              <a:tr h="365760">
                <a:tc>
                  <a:txBody>
                    <a:bodyPr/>
                    <a:lstStyle/>
                    <a:p>
                      <a:r>
                        <a:rPr lang="ru-RU" sz="1400" dirty="0"/>
                        <a:t>10.0</a:t>
                      </a:r>
                    </a:p>
                  </a:txBody>
                  <a:tcPr anchor="ctr"/>
                </a:tc>
                <a:tc>
                  <a:txBody>
                    <a:bodyPr/>
                    <a:lstStyle/>
                    <a:p>
                      <a:r>
                        <a:rPr lang="ru-RU" sz="1400" dirty="0"/>
                        <a:t>0.4</a:t>
                      </a:r>
                    </a:p>
                  </a:txBody>
                  <a:tcPr anchor="ctr"/>
                </a:tc>
                <a:tc>
                  <a:txBody>
                    <a:bodyPr/>
                    <a:lstStyle/>
                    <a:p>
                      <a:r>
                        <a:rPr lang="ru-RU" sz="1400"/>
                        <a:t>1.0</a:t>
                      </a:r>
                    </a:p>
                  </a:txBody>
                  <a:tcPr anchor="ctr"/>
                </a:tc>
                <a:tc>
                  <a:txBody>
                    <a:bodyPr/>
                    <a:lstStyle/>
                    <a:p>
                      <a:r>
                        <a:rPr lang="ru-RU" sz="1400"/>
                        <a:t>1.8</a:t>
                      </a:r>
                    </a:p>
                  </a:txBody>
                  <a:tcPr anchor="ctr"/>
                </a:tc>
                <a:tc>
                  <a:txBody>
                    <a:bodyPr/>
                    <a:lstStyle/>
                    <a:p>
                      <a:r>
                        <a:rPr lang="ru-RU" sz="1400"/>
                        <a:t>2.0</a:t>
                      </a:r>
                    </a:p>
                  </a:txBody>
                  <a:tcPr anchor="ctr"/>
                </a:tc>
                <a:tc>
                  <a:txBody>
                    <a:bodyPr/>
                    <a:lstStyle/>
                    <a:p>
                      <a:r>
                        <a:rPr lang="ru-RU" sz="1400"/>
                        <a:t>45</a:t>
                      </a:r>
                    </a:p>
                  </a:txBody>
                  <a:tcPr anchor="ctr"/>
                </a:tc>
                <a:tc>
                  <a:txBody>
                    <a:bodyPr/>
                    <a:lstStyle/>
                    <a:p>
                      <a:r>
                        <a:rPr lang="ru-RU" sz="1400" dirty="0"/>
                        <a:t>1.2 × 10^9</a:t>
                      </a:r>
                    </a:p>
                  </a:txBody>
                  <a:tcPr anchor="ctr"/>
                </a:tc>
                <a:extLst>
                  <a:ext uri="{0D108BD9-81ED-4DB2-BD59-A6C34878D82A}">
                    <a16:rowId xmlns:a16="http://schemas.microsoft.com/office/drawing/2014/main" val="767017501"/>
                  </a:ext>
                </a:extLst>
              </a:tr>
            </a:tbl>
          </a:graphicData>
        </a:graphic>
      </p:graphicFrame>
      <p:sp>
        <p:nvSpPr>
          <p:cNvPr id="7" name="Rectangle 1">
            <a:extLst>
              <a:ext uri="{FF2B5EF4-FFF2-40B4-BE49-F238E27FC236}">
                <a16:creationId xmlns:a16="http://schemas.microsoft.com/office/drawing/2014/main" id="{6974A0B6-36D1-E7BA-39A0-9B3150191742}"/>
              </a:ext>
            </a:extLst>
          </p:cNvPr>
          <p:cNvSpPr>
            <a:spLocks noChangeArrowheads="1"/>
          </p:cNvSpPr>
          <p:nvPr/>
        </p:nvSpPr>
        <p:spPr bwMode="auto">
          <a:xfrm>
            <a:off x="63499" y="4228812"/>
            <a:ext cx="135966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1" i="0" u="none" strike="noStrike" cap="none" normalizeH="0" baseline="0" dirty="0" err="1">
                <a:ln>
                  <a:noFill/>
                </a:ln>
                <a:solidFill>
                  <a:schemeClr val="tx1"/>
                </a:solidFill>
                <a:effectLst/>
                <a:latin typeface="Arial" panose="020B0604020202020204" pitchFamily="34" charset="0"/>
              </a:rPr>
              <a:t>Example</a:t>
            </a:r>
            <a:r>
              <a:rPr kumimoji="0" lang="ru-RU" altLang="ru-RU" sz="1400" b="1" i="0" u="none" strike="noStrike" cap="none" normalizeH="0" baseline="0" dirty="0">
                <a:ln>
                  <a:noFill/>
                </a:ln>
                <a:solidFill>
                  <a:schemeClr val="tx1"/>
                </a:solidFill>
                <a:effectLst/>
                <a:latin typeface="Arial" panose="020B0604020202020204" pitchFamily="34" charset="0"/>
              </a:rPr>
              <a:t>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F3DB3FDD-985E-2614-D061-224602CF3CE7}"/>
              </a:ext>
            </a:extLst>
          </p:cNvPr>
          <p:cNvSpPr>
            <a:spLocks noChangeArrowheads="1"/>
          </p:cNvSpPr>
          <p:nvPr/>
        </p:nvSpPr>
        <p:spPr bwMode="auto">
          <a:xfrm rot="10800000" flipV="1">
            <a:off x="6680200" y="920954"/>
            <a:ext cx="5422900" cy="3108543"/>
          </a:xfrm>
          <a:prstGeom prst="rect">
            <a:avLst/>
          </a:prstGeom>
          <a:solidFill>
            <a:schemeClr val="accent3">
              <a:lumMod val="40000"/>
              <a:lumOff val="60000"/>
            </a:schemeClr>
          </a:solidFill>
          <a:ln>
            <a:solidFill>
              <a:schemeClr val="accent5">
                <a:lumMod val="75000"/>
              </a:schemeClr>
            </a:solid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1" i="0" u="none" strike="noStrike" cap="none" normalizeH="0" baseline="0" dirty="0">
                <a:ln>
                  <a:noFill/>
                </a:ln>
                <a:solidFill>
                  <a:srgbClr val="FF0000"/>
                </a:solidFill>
                <a:effectLst/>
                <a:latin typeface="Arial" panose="020B0604020202020204" pitchFamily="34" charset="0"/>
              </a:rPr>
              <a:t>Research </a:t>
            </a:r>
            <a:r>
              <a:rPr kumimoji="0" lang="ru-RU" altLang="ru-RU" sz="1400" b="1" i="0" u="none" strike="noStrike" cap="none" normalizeH="0" baseline="0" dirty="0" err="1">
                <a:ln>
                  <a:noFill/>
                </a:ln>
                <a:solidFill>
                  <a:srgbClr val="FF0000"/>
                </a:solidFill>
                <a:effectLst/>
                <a:latin typeface="Arial" panose="020B0604020202020204" pitchFamily="34" charset="0"/>
              </a:rPr>
              <a:t>Question</a:t>
            </a:r>
            <a:r>
              <a:rPr kumimoji="0" lang="ru-RU" altLang="ru-RU" sz="1400" b="1" i="0" u="none" strike="noStrike" cap="none" normalizeH="0" baseline="0" dirty="0">
                <a:ln>
                  <a:noFill/>
                </a:ln>
                <a:solidFill>
                  <a:schemeClr val="tx1"/>
                </a:solidFill>
                <a:effectLst/>
                <a:latin typeface="Arial" panose="020B0604020202020204" pitchFamily="34" charset="0"/>
              </a:rPr>
              <a: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How</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do</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different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glucose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concentrations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affect</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the</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growth</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rate</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and</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protein</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production</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0" u="none" strike="noStrike" cap="none" normalizeH="0" baseline="0" dirty="0" err="1">
                <a:ln>
                  <a:noFill/>
                </a:ln>
                <a:solidFill>
                  <a:srgbClr val="FF0000"/>
                </a:solidFill>
                <a:effectLst/>
                <a:latin typeface="Arial" panose="020B0604020202020204" pitchFamily="34" charset="0"/>
              </a:rPr>
              <a:t>in</a:t>
            </a:r>
            <a:r>
              <a:rPr kumimoji="0" lang="ru-RU" altLang="ru-RU" sz="1400" b="0" i="0" u="none" strike="noStrike" cap="none" normalizeH="0" baseline="0" dirty="0">
                <a:ln>
                  <a:noFill/>
                </a:ln>
                <a:solidFill>
                  <a:srgbClr val="FF0000"/>
                </a:solidFill>
                <a:effectLst/>
                <a:latin typeface="Arial" panose="020B0604020202020204" pitchFamily="34" charset="0"/>
              </a:rPr>
              <a:t> </a:t>
            </a:r>
            <a:r>
              <a:rPr kumimoji="0" lang="ru-RU" altLang="ru-RU" sz="1400" b="0" i="1" u="none" strike="noStrike" cap="none" normalizeH="0" baseline="0" dirty="0">
                <a:ln>
                  <a:noFill/>
                </a:ln>
                <a:solidFill>
                  <a:srgbClr val="FF0000"/>
                </a:solidFill>
                <a:effectLst/>
                <a:latin typeface="Arial" panose="020B0604020202020204" pitchFamily="34" charset="0"/>
              </a:rPr>
              <a:t>E. </a:t>
            </a:r>
            <a:r>
              <a:rPr kumimoji="0" lang="ru-RU" altLang="ru-RU" sz="1400" b="0" i="1" u="none" strike="noStrike" cap="none" normalizeH="0" baseline="0" dirty="0" err="1">
                <a:ln>
                  <a:noFill/>
                </a:ln>
                <a:solidFill>
                  <a:srgbClr val="FF0000"/>
                </a:solidFill>
                <a:effectLst/>
                <a:latin typeface="Arial" panose="020B0604020202020204" pitchFamily="34" charset="0"/>
              </a:rPr>
              <a:t>coli</a:t>
            </a:r>
            <a:r>
              <a:rPr kumimoji="0" lang="ru-RU" altLang="ru-RU" sz="1400" b="0" i="0" u="none" strike="noStrike" cap="none" normalizeH="0" baseline="0" dirty="0">
                <a:ln>
                  <a:noFill/>
                </a:ln>
                <a:solidFill>
                  <a:srgbClr val="FF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1" i="0" u="none" strike="noStrike" cap="none" normalizeH="0" baseline="0" dirty="0" err="1">
                <a:ln>
                  <a:noFill/>
                </a:ln>
                <a:solidFill>
                  <a:srgbClr val="FF0000"/>
                </a:solidFill>
                <a:effectLst/>
                <a:latin typeface="Arial" panose="020B0604020202020204" pitchFamily="34" charset="0"/>
              </a:rPr>
              <a:t>Hypothesis</a:t>
            </a:r>
            <a:r>
              <a:rPr kumimoji="0" lang="ru-RU" altLang="ru-RU" sz="1400" b="1" i="0" u="none" strike="noStrike" cap="none" normalizeH="0" baseline="0" dirty="0">
                <a:ln>
                  <a:noFill/>
                </a:ln>
                <a:solidFill>
                  <a:schemeClr val="tx1"/>
                </a:solidFill>
                <a:effectLst/>
                <a:latin typeface="Arial" panose="020B0604020202020204" pitchFamily="34" charset="0"/>
              </a:rPr>
              <a: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Moderate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to</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high</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glucose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concentrations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will</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enhance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growth</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rate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and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protein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yield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1" u="none" strike="noStrike" cap="none" normalizeH="0" baseline="0" dirty="0">
                <a:ln>
                  <a:noFill/>
                </a:ln>
                <a:solidFill>
                  <a:schemeClr val="tx1"/>
                </a:solidFill>
                <a:effectLst/>
                <a:latin typeface="Arial" panose="020B0604020202020204" pitchFamily="34" charset="0"/>
              </a:rPr>
              <a:t>E. </a:t>
            </a:r>
            <a:r>
              <a:rPr kumimoji="0" lang="ru-RU" altLang="ru-RU" sz="1400" b="0" i="1" u="none" strike="noStrike" cap="none" normalizeH="0" baseline="0" dirty="0" err="1">
                <a:ln>
                  <a:noFill/>
                </a:ln>
                <a:solidFill>
                  <a:schemeClr val="tx1"/>
                </a:solidFill>
                <a:effectLst/>
                <a:latin typeface="Arial" panose="020B0604020202020204" pitchFamily="34" charset="0"/>
              </a:rPr>
              <a:t>coli</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but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excessively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high</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glucose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may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not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further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improve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protein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yield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and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could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potentially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decrease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it</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1" i="0" u="none" strike="noStrike" cap="none" normalizeH="0" baseline="0" dirty="0" err="1">
                <a:ln>
                  <a:noFill/>
                </a:ln>
                <a:solidFill>
                  <a:srgbClr val="FF0000"/>
                </a:solidFill>
                <a:effectLst/>
                <a:latin typeface="Arial" panose="020B0604020202020204" pitchFamily="34" charset="0"/>
              </a:rPr>
              <a:t>Main</a:t>
            </a:r>
            <a:r>
              <a:rPr kumimoji="0" lang="ru-RU" altLang="ru-RU" sz="1400" b="1" i="0" u="none" strike="noStrike" cap="none" normalizeH="0" baseline="0" dirty="0">
                <a:ln>
                  <a:noFill/>
                </a:ln>
                <a:solidFill>
                  <a:srgbClr val="FF0000"/>
                </a:solidFill>
                <a:effectLst/>
                <a:latin typeface="Arial" panose="020B0604020202020204" pitchFamily="34" charset="0"/>
              </a:rPr>
              <a:t> </a:t>
            </a:r>
            <a:r>
              <a:rPr kumimoji="0" lang="ru-RU" altLang="ru-RU" sz="1400" b="1" i="0" u="none" strike="noStrike" cap="none" normalizeH="0" baseline="0" dirty="0" err="1">
                <a:ln>
                  <a:noFill/>
                </a:ln>
                <a:solidFill>
                  <a:srgbClr val="FF0000"/>
                </a:solidFill>
                <a:effectLst/>
                <a:latin typeface="Arial" panose="020B0604020202020204" pitchFamily="34" charset="0"/>
              </a:rPr>
              <a:t>Objectives</a:t>
            </a:r>
            <a:r>
              <a:rPr kumimoji="0" lang="ru-RU" altLang="ru-RU" sz="1400" b="1" i="0" u="none" strike="noStrike" cap="none" normalizeH="0" baseline="0" dirty="0">
                <a:ln>
                  <a:noFill/>
                </a:ln>
                <a:solidFill>
                  <a:srgbClr val="FF0000"/>
                </a:solidFill>
                <a:effectLst/>
                <a:latin typeface="Arial" panose="020B0604020202020204" pitchFamily="34" charset="0"/>
              </a:rPr>
              <a:t>:</a:t>
            </a:r>
            <a:endParaRPr kumimoji="0" lang="ru-RU" altLang="ru-RU" sz="1400" b="0" i="0" u="none" strike="noStrike" cap="none" normalizeH="0" baseline="0" dirty="0">
              <a:ln>
                <a:noFill/>
              </a:ln>
              <a:solidFill>
                <a:srgbClr val="FF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0" i="0" u="none" strike="noStrike" cap="none" normalizeH="0" baseline="0" dirty="0">
                <a:ln>
                  <a:noFill/>
                </a:ln>
                <a:solidFill>
                  <a:schemeClr val="tx1"/>
                </a:solidFill>
                <a:effectLst/>
                <a:latin typeface="Arial" panose="020B0604020202020204" pitchFamily="34" charset="0"/>
              </a:rPr>
              <a:t>To </a:t>
            </a:r>
            <a:r>
              <a:rPr kumimoji="0" lang="ru-RU" altLang="ru-RU" sz="1400" b="0" i="0" u="none" strike="noStrike" cap="none" normalizeH="0" baseline="0" dirty="0" err="1">
                <a:ln>
                  <a:noFill/>
                </a:ln>
                <a:solidFill>
                  <a:schemeClr val="tx1"/>
                </a:solidFill>
                <a:effectLst/>
                <a:latin typeface="Arial" panose="020B0604020202020204" pitchFamily="34" charset="0"/>
              </a:rPr>
              <a:t>evaluate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how</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varying</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glucose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concentrations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influence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growth</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rate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1" u="none" strike="noStrike" cap="none" normalizeH="0" baseline="0" dirty="0">
                <a:ln>
                  <a:noFill/>
                </a:ln>
                <a:solidFill>
                  <a:schemeClr val="tx1"/>
                </a:solidFill>
                <a:effectLst/>
                <a:latin typeface="Arial" panose="020B0604020202020204" pitchFamily="34" charset="0"/>
              </a:rPr>
              <a:t>E. </a:t>
            </a:r>
            <a:r>
              <a:rPr kumimoji="0" lang="ru-RU" altLang="ru-RU" sz="1400" b="0" i="1" u="none" strike="noStrike" cap="none" normalizeH="0" baseline="0" dirty="0" err="1">
                <a:ln>
                  <a:noFill/>
                </a:ln>
                <a:solidFill>
                  <a:schemeClr val="tx1"/>
                </a:solidFill>
                <a:effectLst/>
                <a:latin typeface="Arial" panose="020B0604020202020204" pitchFamily="34" charset="0"/>
              </a:rPr>
              <a:t>coli</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measured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by</a:t>
            </a:r>
            <a:r>
              <a:rPr kumimoji="0" lang="ru-RU" altLang="ru-RU" sz="1400" b="0" i="0" u="none" strike="noStrike" cap="none" normalizeH="0" baseline="0" dirty="0">
                <a:ln>
                  <a:noFill/>
                </a:ln>
                <a:solidFill>
                  <a:schemeClr val="tx1"/>
                </a:solidFill>
                <a:effectLst/>
                <a:latin typeface="Arial" panose="020B0604020202020204" pitchFamily="34" charset="0"/>
              </a:rPr>
              <a:t> OD600.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0" i="0" u="none" strike="noStrike" cap="none" normalizeH="0" baseline="0" dirty="0">
                <a:ln>
                  <a:noFill/>
                </a:ln>
                <a:solidFill>
                  <a:schemeClr val="tx1"/>
                </a:solidFill>
                <a:effectLst/>
                <a:latin typeface="Arial" panose="020B0604020202020204" pitchFamily="34" charset="0"/>
              </a:rPr>
              <a:t>To </a:t>
            </a:r>
            <a:r>
              <a:rPr kumimoji="0" lang="ru-RU" altLang="ru-RU" sz="1400" b="0" i="0" u="none" strike="noStrike" cap="none" normalizeH="0" baseline="0" dirty="0" err="1">
                <a:ln>
                  <a:noFill/>
                </a:ln>
                <a:solidFill>
                  <a:schemeClr val="tx1"/>
                </a:solidFill>
                <a:effectLst/>
                <a:latin typeface="Arial" panose="020B0604020202020204" pitchFamily="34" charset="0"/>
              </a:rPr>
              <a:t>determine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effect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glucose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concentration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recombinant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protein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yield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at</a:t>
            </a:r>
            <a:r>
              <a:rPr kumimoji="0" lang="ru-RU" altLang="ru-RU" sz="1400" b="0" i="0" u="none" strike="noStrike" cap="none" normalizeH="0" baseline="0" dirty="0">
                <a:ln>
                  <a:noFill/>
                </a:ln>
                <a:solidFill>
                  <a:schemeClr val="tx1"/>
                </a:solidFill>
                <a:effectLst/>
                <a:latin typeface="Arial" panose="020B0604020202020204" pitchFamily="34" charset="0"/>
              </a:rPr>
              <a:t> 48 </a:t>
            </a:r>
            <a:r>
              <a:rPr kumimoji="0" lang="ru-RU" altLang="ru-RU" sz="1400" b="0" i="0" u="none" strike="noStrike" cap="none" normalizeH="0" baseline="0" dirty="0" err="1">
                <a:ln>
                  <a:noFill/>
                </a:ln>
                <a:solidFill>
                  <a:schemeClr val="tx1"/>
                </a:solidFill>
                <a:effectLst/>
                <a:latin typeface="Arial" panose="020B0604020202020204" pitchFamily="34" charset="0"/>
              </a:rPr>
              <a:t>hours</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0" i="0" u="none" strike="noStrike" cap="none" normalizeH="0" baseline="0" dirty="0">
                <a:ln>
                  <a:noFill/>
                </a:ln>
                <a:solidFill>
                  <a:schemeClr val="tx1"/>
                </a:solidFill>
                <a:effectLst/>
                <a:latin typeface="Arial" panose="020B0604020202020204" pitchFamily="34" charset="0"/>
              </a:rPr>
              <a:t>To </a:t>
            </a:r>
            <a:r>
              <a:rPr kumimoji="0" lang="ru-RU" altLang="ru-RU" sz="1400" b="0" i="0" u="none" strike="noStrike" cap="none" normalizeH="0" baseline="0" dirty="0" err="1">
                <a:ln>
                  <a:noFill/>
                </a:ln>
                <a:solidFill>
                  <a:schemeClr val="tx1"/>
                </a:solidFill>
                <a:effectLst/>
                <a:latin typeface="Arial" panose="020B0604020202020204" pitchFamily="34" charset="0"/>
              </a:rPr>
              <a:t>analyze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relationship</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between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glucose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concentration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cell</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density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and</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protein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yield</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4139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EACFCE-D246-7F68-58D7-4687FC86576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7B0CD1FD-528E-AB64-C11E-9DF2A33C0735}"/>
              </a:ext>
            </a:extLst>
          </p:cNvPr>
          <p:cNvSpPr>
            <a:spLocks noGrp="1"/>
          </p:cNvSpPr>
          <p:nvPr>
            <p:ph idx="1"/>
          </p:nvPr>
        </p:nvSpPr>
        <p:spPr/>
        <p:txBody>
          <a:bodyPr/>
          <a:lstStyle/>
          <a:p>
            <a:pPr marL="0" indent="0" algn="ctr">
              <a:buNone/>
            </a:pPr>
            <a:r>
              <a:rPr lang="en-US" b="1" dirty="0">
                <a:solidFill>
                  <a:srgbClr val="FF0000"/>
                </a:solidFill>
                <a:latin typeface="Times New Roman" panose="02020603050405020304" pitchFamily="18" charset="0"/>
                <a:cs typeface="Times New Roman" panose="02020603050405020304" pitchFamily="18" charset="0"/>
              </a:rPr>
              <a:t>Tasks 2 - Determination of variables</a:t>
            </a:r>
          </a:p>
        </p:txBody>
      </p:sp>
    </p:spTree>
    <p:extLst>
      <p:ext uri="{BB962C8B-B14F-4D97-AF65-F5344CB8AC3E}">
        <p14:creationId xmlns:p14="http://schemas.microsoft.com/office/powerpoint/2010/main" val="3577081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909FD84-A43E-B8C0-08FC-4518A9DE2E3D}"/>
              </a:ext>
            </a:extLst>
          </p:cNvPr>
          <p:cNvSpPr txBox="1"/>
          <p:nvPr/>
        </p:nvSpPr>
        <p:spPr>
          <a:xfrm>
            <a:off x="228600" y="474345"/>
            <a:ext cx="11315700" cy="4247317"/>
          </a:xfrm>
          <a:prstGeom prst="rect">
            <a:avLst/>
          </a:prstGeom>
          <a:noFill/>
          <a:ln>
            <a:solidFill>
              <a:schemeClr val="accent5">
                <a:lumMod val="75000"/>
              </a:schemeClr>
            </a:solidFill>
          </a:ln>
        </p:spPr>
        <p:txBody>
          <a:bodyPr wrap="square">
            <a:spAutoFit/>
          </a:bodyPr>
          <a:lstStyle/>
          <a:p>
            <a:r>
              <a:rPr lang="en-US" b="1" dirty="0"/>
              <a:t>Case Study 1: Optimization of Enzyme Activity in a Bioreactor</a:t>
            </a:r>
          </a:p>
          <a:p>
            <a:r>
              <a:rPr lang="en-US" b="1" dirty="0"/>
              <a:t>Background</a:t>
            </a:r>
          </a:p>
          <a:p>
            <a:r>
              <a:rPr lang="en-US" dirty="0"/>
              <a:t>A study investigates how different temperatures affect the activity of an enzyme used in a bioreactor for industrial production. The enzyme, derived from a microbial source, is crucial for breaking down complex substrates into simpler compounds. The goal is to find the optimal temperature for maximum enzyme activity.</a:t>
            </a:r>
          </a:p>
          <a:p>
            <a:r>
              <a:rPr lang="en-US" b="1" dirty="0"/>
              <a:t>Study Design</a:t>
            </a:r>
          </a:p>
          <a:p>
            <a:r>
              <a:rPr lang="en-US" b="1" dirty="0"/>
              <a:t>Objective:</a:t>
            </a:r>
            <a:r>
              <a:rPr lang="en-US" dirty="0"/>
              <a:t> To determine the optimal temperature for maximizing enzyme activity in a bioreactor.</a:t>
            </a:r>
          </a:p>
          <a:p>
            <a:r>
              <a:rPr lang="en-US" b="1" dirty="0"/>
              <a:t>Experimental Groups:</a:t>
            </a:r>
            <a:endParaRPr lang="en-US" dirty="0"/>
          </a:p>
          <a:p>
            <a:pPr>
              <a:buFont typeface="Arial" panose="020B0604020202020204" pitchFamily="34" charset="0"/>
              <a:buChar char="•"/>
            </a:pPr>
            <a:r>
              <a:rPr lang="en-US" b="1" dirty="0"/>
              <a:t>Group 1:</a:t>
            </a:r>
            <a:r>
              <a:rPr lang="en-US" dirty="0"/>
              <a:t> 30°C</a:t>
            </a:r>
          </a:p>
          <a:p>
            <a:pPr>
              <a:buFont typeface="Arial" panose="020B0604020202020204" pitchFamily="34" charset="0"/>
              <a:buChar char="•"/>
            </a:pPr>
            <a:r>
              <a:rPr lang="en-US" b="1" dirty="0"/>
              <a:t>Group 2:</a:t>
            </a:r>
            <a:r>
              <a:rPr lang="en-US" dirty="0"/>
              <a:t> 35°C</a:t>
            </a:r>
          </a:p>
          <a:p>
            <a:pPr>
              <a:buFont typeface="Arial" panose="020B0604020202020204" pitchFamily="34" charset="0"/>
              <a:buChar char="•"/>
            </a:pPr>
            <a:r>
              <a:rPr lang="en-US" b="1" dirty="0"/>
              <a:t>Group 3:</a:t>
            </a:r>
            <a:r>
              <a:rPr lang="en-US" dirty="0"/>
              <a:t> 40°C</a:t>
            </a:r>
          </a:p>
          <a:p>
            <a:pPr>
              <a:buFont typeface="Arial" panose="020B0604020202020204" pitchFamily="34" charset="0"/>
              <a:buChar char="•"/>
            </a:pPr>
            <a:r>
              <a:rPr lang="en-US" b="1" dirty="0"/>
              <a:t>Group 4:</a:t>
            </a:r>
            <a:r>
              <a:rPr lang="en-US" dirty="0"/>
              <a:t> 45°C</a:t>
            </a:r>
          </a:p>
          <a:p>
            <a:r>
              <a:rPr lang="en-US" b="1" dirty="0"/>
              <a:t>Duration:</a:t>
            </a:r>
            <a:r>
              <a:rPr lang="en-US" dirty="0"/>
              <a:t> The experiment runs for 24 hours.</a:t>
            </a:r>
          </a:p>
          <a:p>
            <a:r>
              <a:rPr lang="en-US" b="1" dirty="0"/>
              <a:t>Measurements:</a:t>
            </a:r>
            <a:endParaRPr lang="en-US" dirty="0"/>
          </a:p>
          <a:p>
            <a:pPr>
              <a:buFont typeface="Arial" panose="020B0604020202020204" pitchFamily="34" charset="0"/>
              <a:buChar char="•"/>
            </a:pPr>
            <a:r>
              <a:rPr lang="en-US" b="1" dirty="0"/>
              <a:t>Enzyme Activity:</a:t>
            </a:r>
            <a:r>
              <a:rPr lang="en-US" dirty="0"/>
              <a:t> Measured in units per milliliter (U/mL) using a colorimetric assay.</a:t>
            </a:r>
          </a:p>
        </p:txBody>
      </p:sp>
      <p:sp>
        <p:nvSpPr>
          <p:cNvPr id="9" name="TextBox 8">
            <a:extLst>
              <a:ext uri="{FF2B5EF4-FFF2-40B4-BE49-F238E27FC236}">
                <a16:creationId xmlns:a16="http://schemas.microsoft.com/office/drawing/2014/main" id="{56F57380-7485-FEB4-9F0B-3827AF651123}"/>
              </a:ext>
            </a:extLst>
          </p:cNvPr>
          <p:cNvSpPr txBox="1"/>
          <p:nvPr/>
        </p:nvSpPr>
        <p:spPr>
          <a:xfrm>
            <a:off x="228600" y="4924862"/>
            <a:ext cx="11963400" cy="1754326"/>
          </a:xfrm>
          <a:prstGeom prst="rect">
            <a:avLst/>
          </a:prstGeom>
          <a:solidFill>
            <a:schemeClr val="accent3">
              <a:lumMod val="40000"/>
              <a:lumOff val="60000"/>
            </a:schemeClr>
          </a:solidFill>
          <a:ln>
            <a:solidFill>
              <a:schemeClr val="accent5">
                <a:lumMod val="75000"/>
              </a:schemeClr>
            </a:solidFill>
          </a:ln>
        </p:spPr>
        <p:txBody>
          <a:bodyPr wrap="square">
            <a:spAutoFit/>
          </a:bodyPr>
          <a:lstStyle/>
          <a:p>
            <a:pPr>
              <a:buFont typeface="+mj-lt"/>
              <a:buAutoNum type="arabicPeriod"/>
            </a:pPr>
            <a:r>
              <a:rPr lang="en-US" b="1" dirty="0">
                <a:solidFill>
                  <a:srgbClr val="FF0000"/>
                </a:solidFill>
              </a:rPr>
              <a:t>Identify the Independent Variable:</a:t>
            </a:r>
            <a:endParaRPr lang="en-US" dirty="0">
              <a:solidFill>
                <a:srgbClr val="FF0000"/>
              </a:solidFill>
            </a:endParaRPr>
          </a:p>
          <a:p>
            <a:pPr marL="742950" lvl="1" indent="-285750">
              <a:buFont typeface="+mj-lt"/>
              <a:buAutoNum type="arabicPeriod"/>
            </a:pPr>
            <a:r>
              <a:rPr lang="en-US" b="1" dirty="0"/>
              <a:t>Task:</a:t>
            </a:r>
            <a:r>
              <a:rPr lang="en-US" dirty="0"/>
              <a:t> Determine what is being changed or controlled in the experiment.</a:t>
            </a:r>
          </a:p>
          <a:p>
            <a:pPr marL="742950" lvl="1" indent="-285750">
              <a:buFont typeface="+mj-lt"/>
              <a:buAutoNum type="arabicPeriod"/>
            </a:pPr>
            <a:r>
              <a:rPr lang="en-US" b="1" dirty="0"/>
              <a:t>Example Answer:</a:t>
            </a:r>
            <a:r>
              <a:rPr lang="en-US" dirty="0"/>
              <a:t> The independent variable is the temperature at which the enzyme activity is measured.</a:t>
            </a:r>
          </a:p>
          <a:p>
            <a:pPr>
              <a:buFont typeface="+mj-lt"/>
              <a:buAutoNum type="arabicPeriod"/>
            </a:pPr>
            <a:r>
              <a:rPr lang="en-US" b="1" dirty="0">
                <a:solidFill>
                  <a:srgbClr val="FF0000"/>
                </a:solidFill>
              </a:rPr>
              <a:t>Identify the Dependent Variable:</a:t>
            </a:r>
            <a:endParaRPr lang="en-US" dirty="0">
              <a:solidFill>
                <a:srgbClr val="FF0000"/>
              </a:solidFill>
            </a:endParaRPr>
          </a:p>
          <a:p>
            <a:pPr marL="742950" lvl="1" indent="-285750">
              <a:buFont typeface="+mj-lt"/>
              <a:buAutoNum type="arabicPeriod"/>
            </a:pPr>
            <a:r>
              <a:rPr lang="en-US" b="1" dirty="0"/>
              <a:t>Task:</a:t>
            </a:r>
            <a:r>
              <a:rPr lang="en-US" dirty="0"/>
              <a:t> Determine what is being measured or observed in response to changes in the independent variable.</a:t>
            </a:r>
          </a:p>
          <a:p>
            <a:pPr marL="742950" lvl="1" indent="-285750">
              <a:buFont typeface="+mj-lt"/>
              <a:buAutoNum type="arabicPeriod"/>
            </a:pPr>
            <a:r>
              <a:rPr lang="en-US" b="1" dirty="0"/>
              <a:t>Example Answer:</a:t>
            </a:r>
            <a:r>
              <a:rPr lang="en-US" dirty="0"/>
              <a:t> The dependent variable is the enzyme activity measured in units per milliliter.</a:t>
            </a:r>
          </a:p>
        </p:txBody>
      </p:sp>
    </p:spTree>
    <p:extLst>
      <p:ext uri="{BB962C8B-B14F-4D97-AF65-F5344CB8AC3E}">
        <p14:creationId xmlns:p14="http://schemas.microsoft.com/office/powerpoint/2010/main" val="327166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505EC-1FE6-5EB2-DB68-89CB1C658A25}"/>
              </a:ext>
            </a:extLst>
          </p:cNvPr>
          <p:cNvSpPr txBox="1"/>
          <p:nvPr/>
        </p:nvSpPr>
        <p:spPr>
          <a:xfrm>
            <a:off x="317500" y="511245"/>
            <a:ext cx="6096000" cy="5632311"/>
          </a:xfrm>
          <a:prstGeom prst="rect">
            <a:avLst/>
          </a:prstGeom>
          <a:noFill/>
          <a:ln>
            <a:solidFill>
              <a:schemeClr val="accent5">
                <a:lumMod val="75000"/>
              </a:schemeClr>
            </a:solidFill>
          </a:ln>
        </p:spPr>
        <p:txBody>
          <a:bodyPr wrap="square">
            <a:spAutoFit/>
          </a:bodyPr>
          <a:lstStyle/>
          <a:p>
            <a:r>
              <a:rPr lang="en-US" b="1" dirty="0"/>
              <a:t>Case Study 2: Effect of Medium pH on Yeast Fermentation</a:t>
            </a:r>
          </a:p>
          <a:p>
            <a:r>
              <a:rPr lang="en-US" b="1" dirty="0"/>
              <a:t>Background</a:t>
            </a:r>
          </a:p>
          <a:p>
            <a:r>
              <a:rPr lang="en-US" dirty="0"/>
              <a:t>A research study explores how varying pH levels in the fermentation medium affect the ethanol production by yeast. Ethanol is a valuable byproduct of yeast fermentation and understanding how pH influences its production can improve fermentation efficiency.</a:t>
            </a:r>
          </a:p>
          <a:p>
            <a:r>
              <a:rPr lang="en-US" b="1" dirty="0"/>
              <a:t>Study Design</a:t>
            </a:r>
          </a:p>
          <a:p>
            <a:r>
              <a:rPr lang="en-US" b="1" dirty="0"/>
              <a:t>Objective:</a:t>
            </a:r>
            <a:r>
              <a:rPr lang="en-US" dirty="0"/>
              <a:t> To assess how different pH levels impact ethanol production during yeast fermentation.</a:t>
            </a:r>
          </a:p>
          <a:p>
            <a:r>
              <a:rPr lang="en-US" b="1" dirty="0"/>
              <a:t>Experimental Groups:</a:t>
            </a:r>
            <a:endParaRPr lang="en-US" dirty="0"/>
          </a:p>
          <a:p>
            <a:pPr>
              <a:buFont typeface="Arial" panose="020B0604020202020204" pitchFamily="34" charset="0"/>
              <a:buChar char="•"/>
            </a:pPr>
            <a:r>
              <a:rPr lang="en-US" b="1" dirty="0"/>
              <a:t>Group 1:</a:t>
            </a:r>
            <a:r>
              <a:rPr lang="en-US" dirty="0"/>
              <a:t> pH 4.0</a:t>
            </a:r>
          </a:p>
          <a:p>
            <a:pPr>
              <a:buFont typeface="Arial" panose="020B0604020202020204" pitchFamily="34" charset="0"/>
              <a:buChar char="•"/>
            </a:pPr>
            <a:r>
              <a:rPr lang="en-US" b="1" dirty="0"/>
              <a:t>Group 2:</a:t>
            </a:r>
            <a:r>
              <a:rPr lang="en-US" dirty="0"/>
              <a:t> pH 5.0</a:t>
            </a:r>
          </a:p>
          <a:p>
            <a:pPr>
              <a:buFont typeface="Arial" panose="020B0604020202020204" pitchFamily="34" charset="0"/>
              <a:buChar char="•"/>
            </a:pPr>
            <a:r>
              <a:rPr lang="en-US" b="1" dirty="0"/>
              <a:t>Group 3:</a:t>
            </a:r>
            <a:r>
              <a:rPr lang="en-US" dirty="0"/>
              <a:t> pH 6.0</a:t>
            </a:r>
          </a:p>
          <a:p>
            <a:pPr>
              <a:buFont typeface="Arial" panose="020B0604020202020204" pitchFamily="34" charset="0"/>
              <a:buChar char="•"/>
            </a:pPr>
            <a:r>
              <a:rPr lang="en-US" b="1" dirty="0"/>
              <a:t>Group 4:</a:t>
            </a:r>
            <a:r>
              <a:rPr lang="en-US" dirty="0"/>
              <a:t> pH 7.0</a:t>
            </a:r>
          </a:p>
          <a:p>
            <a:r>
              <a:rPr lang="en-US" b="1" dirty="0"/>
              <a:t>Duration:</a:t>
            </a:r>
            <a:r>
              <a:rPr lang="en-US" dirty="0"/>
              <a:t> The fermentation process lasts for 48 hours.</a:t>
            </a:r>
          </a:p>
          <a:p>
            <a:r>
              <a:rPr lang="en-US" b="1" dirty="0"/>
              <a:t>Measurements:</a:t>
            </a:r>
            <a:endParaRPr lang="en-US" dirty="0"/>
          </a:p>
          <a:p>
            <a:pPr>
              <a:buFont typeface="Arial" panose="020B0604020202020204" pitchFamily="34" charset="0"/>
              <a:buChar char="•"/>
            </a:pPr>
            <a:r>
              <a:rPr lang="en-US" b="1" dirty="0"/>
              <a:t>Ethanol Production:</a:t>
            </a:r>
            <a:r>
              <a:rPr lang="en-US" dirty="0"/>
              <a:t> Measured in grams per liter (g/L) using gas chromatography.</a:t>
            </a:r>
          </a:p>
        </p:txBody>
      </p:sp>
      <p:sp>
        <p:nvSpPr>
          <p:cNvPr id="7" name="TextBox 6">
            <a:extLst>
              <a:ext uri="{FF2B5EF4-FFF2-40B4-BE49-F238E27FC236}">
                <a16:creationId xmlns:a16="http://schemas.microsoft.com/office/drawing/2014/main" id="{099AFC8D-4C81-9C4F-DF38-6964DEB1A31F}"/>
              </a:ext>
            </a:extLst>
          </p:cNvPr>
          <p:cNvSpPr txBox="1"/>
          <p:nvPr/>
        </p:nvSpPr>
        <p:spPr>
          <a:xfrm>
            <a:off x="6819900" y="1212334"/>
            <a:ext cx="5461000" cy="1200329"/>
          </a:xfrm>
          <a:prstGeom prst="rect">
            <a:avLst/>
          </a:prstGeom>
          <a:noFill/>
        </p:spPr>
        <p:txBody>
          <a:bodyPr wrap="square">
            <a:spAutoFit/>
          </a:bodyPr>
          <a:lstStyle/>
          <a:p>
            <a:r>
              <a:rPr lang="en-US" dirty="0"/>
              <a:t>Determine the factor that is varied in the experiment.</a:t>
            </a:r>
          </a:p>
          <a:p>
            <a:endParaRPr lang="en-US" dirty="0"/>
          </a:p>
          <a:p>
            <a:r>
              <a:rPr lang="en-US" dirty="0"/>
              <a:t>Determine what is being measured as a result of changes in the independent variable.</a:t>
            </a:r>
            <a:endParaRPr lang="ru-RU" dirty="0"/>
          </a:p>
        </p:txBody>
      </p:sp>
    </p:spTree>
    <p:extLst>
      <p:ext uri="{BB962C8B-B14F-4D97-AF65-F5344CB8AC3E}">
        <p14:creationId xmlns:p14="http://schemas.microsoft.com/office/powerpoint/2010/main" val="3037191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403AA5-D536-81F6-0AE8-E318ECE5A04B}"/>
              </a:ext>
            </a:extLst>
          </p:cNvPr>
          <p:cNvSpPr txBox="1"/>
          <p:nvPr/>
        </p:nvSpPr>
        <p:spPr>
          <a:xfrm>
            <a:off x="165100" y="181045"/>
            <a:ext cx="6096000" cy="5632311"/>
          </a:xfrm>
          <a:prstGeom prst="rect">
            <a:avLst/>
          </a:prstGeom>
          <a:noFill/>
          <a:ln>
            <a:solidFill>
              <a:schemeClr val="accent5">
                <a:lumMod val="75000"/>
              </a:schemeClr>
            </a:solidFill>
          </a:ln>
        </p:spPr>
        <p:txBody>
          <a:bodyPr wrap="square">
            <a:spAutoFit/>
          </a:bodyPr>
          <a:lstStyle/>
          <a:p>
            <a:r>
              <a:rPr lang="en-US" b="1" dirty="0"/>
              <a:t>Case Study 3: Influence of Carbon Source on Microbial Growth</a:t>
            </a:r>
          </a:p>
          <a:p>
            <a:r>
              <a:rPr lang="en-US" b="1" dirty="0"/>
              <a:t>Background</a:t>
            </a:r>
          </a:p>
          <a:p>
            <a:r>
              <a:rPr lang="en-US" dirty="0"/>
              <a:t>A study evaluates how different carbon sources affect the growth rate of a genetically modified bacterium in a laboratory setting. Carbon sources are essential for microbial metabolism and growth, and the goal is to identify which carbon source supports the highest growth rate.</a:t>
            </a:r>
          </a:p>
          <a:p>
            <a:r>
              <a:rPr lang="en-US" b="1" dirty="0"/>
              <a:t>Study Design</a:t>
            </a:r>
          </a:p>
          <a:p>
            <a:r>
              <a:rPr lang="en-US" b="1" dirty="0"/>
              <a:t>Objective:</a:t>
            </a:r>
            <a:r>
              <a:rPr lang="en-US" dirty="0"/>
              <a:t> To determine which carbon source optimizes bacterial growth.</a:t>
            </a:r>
          </a:p>
          <a:p>
            <a:r>
              <a:rPr lang="en-US" b="1" dirty="0"/>
              <a:t>Experimental Groups:</a:t>
            </a:r>
            <a:endParaRPr lang="en-US" dirty="0"/>
          </a:p>
          <a:p>
            <a:pPr>
              <a:buFont typeface="Arial" panose="020B0604020202020204" pitchFamily="34" charset="0"/>
              <a:buChar char="•"/>
            </a:pPr>
            <a:r>
              <a:rPr lang="en-US" b="1" dirty="0"/>
              <a:t>Group 1:</a:t>
            </a:r>
            <a:r>
              <a:rPr lang="en-US" dirty="0"/>
              <a:t> Glucose</a:t>
            </a:r>
          </a:p>
          <a:p>
            <a:pPr>
              <a:buFont typeface="Arial" panose="020B0604020202020204" pitchFamily="34" charset="0"/>
              <a:buChar char="•"/>
            </a:pPr>
            <a:r>
              <a:rPr lang="en-US" b="1" dirty="0"/>
              <a:t>Group 2:</a:t>
            </a:r>
            <a:r>
              <a:rPr lang="en-US" dirty="0"/>
              <a:t> Sucrose</a:t>
            </a:r>
          </a:p>
          <a:p>
            <a:pPr>
              <a:buFont typeface="Arial" panose="020B0604020202020204" pitchFamily="34" charset="0"/>
              <a:buChar char="•"/>
            </a:pPr>
            <a:r>
              <a:rPr lang="en-US" b="1" dirty="0"/>
              <a:t>Group 3:</a:t>
            </a:r>
            <a:r>
              <a:rPr lang="en-US" dirty="0"/>
              <a:t> Lactose</a:t>
            </a:r>
          </a:p>
          <a:p>
            <a:pPr>
              <a:buFont typeface="Arial" panose="020B0604020202020204" pitchFamily="34" charset="0"/>
              <a:buChar char="•"/>
            </a:pPr>
            <a:r>
              <a:rPr lang="en-US" b="1" dirty="0"/>
              <a:t>Group 4:</a:t>
            </a:r>
            <a:r>
              <a:rPr lang="en-US" dirty="0"/>
              <a:t> Maltose</a:t>
            </a:r>
          </a:p>
          <a:p>
            <a:r>
              <a:rPr lang="en-US" b="1" dirty="0"/>
              <a:t>Duration:</a:t>
            </a:r>
            <a:r>
              <a:rPr lang="en-US" dirty="0"/>
              <a:t> The growth is monitored over 48 hours.</a:t>
            </a:r>
          </a:p>
          <a:p>
            <a:r>
              <a:rPr lang="en-US" b="1" dirty="0"/>
              <a:t>Measurements:</a:t>
            </a:r>
            <a:endParaRPr lang="en-US" dirty="0"/>
          </a:p>
          <a:p>
            <a:pPr>
              <a:buFont typeface="Arial" panose="020B0604020202020204" pitchFamily="34" charset="0"/>
              <a:buChar char="•"/>
            </a:pPr>
            <a:r>
              <a:rPr lang="en-US" b="1" dirty="0"/>
              <a:t>Growth Rate:</a:t>
            </a:r>
            <a:r>
              <a:rPr lang="en-US" dirty="0"/>
              <a:t> Measured by optical density (OD600) at 6, 24, and 48 hours.</a:t>
            </a:r>
          </a:p>
        </p:txBody>
      </p:sp>
      <p:sp>
        <p:nvSpPr>
          <p:cNvPr id="7" name="TextBox 6">
            <a:extLst>
              <a:ext uri="{FF2B5EF4-FFF2-40B4-BE49-F238E27FC236}">
                <a16:creationId xmlns:a16="http://schemas.microsoft.com/office/drawing/2014/main" id="{8A3A6A40-307A-513C-A537-1201E30DC5EC}"/>
              </a:ext>
            </a:extLst>
          </p:cNvPr>
          <p:cNvSpPr txBox="1"/>
          <p:nvPr/>
        </p:nvSpPr>
        <p:spPr>
          <a:xfrm>
            <a:off x="6819900" y="1505635"/>
            <a:ext cx="5207000" cy="646331"/>
          </a:xfrm>
          <a:prstGeom prst="rect">
            <a:avLst/>
          </a:prstGeom>
          <a:noFill/>
        </p:spPr>
        <p:txBody>
          <a:bodyPr wrap="square">
            <a:spAutoFit/>
          </a:bodyPr>
          <a:lstStyle/>
          <a:p>
            <a:r>
              <a:rPr lang="en-US" dirty="0"/>
              <a:t>Determine the variable that is being manipulated in the experiment.</a:t>
            </a:r>
            <a:endParaRPr lang="ru-RU" dirty="0"/>
          </a:p>
        </p:txBody>
      </p:sp>
      <p:sp>
        <p:nvSpPr>
          <p:cNvPr id="9" name="TextBox 8">
            <a:extLst>
              <a:ext uri="{FF2B5EF4-FFF2-40B4-BE49-F238E27FC236}">
                <a16:creationId xmlns:a16="http://schemas.microsoft.com/office/drawing/2014/main" id="{175833AE-E99D-195D-1A58-09976C0DBA08}"/>
              </a:ext>
            </a:extLst>
          </p:cNvPr>
          <p:cNvSpPr txBox="1"/>
          <p:nvPr/>
        </p:nvSpPr>
        <p:spPr>
          <a:xfrm>
            <a:off x="6819900" y="2674034"/>
            <a:ext cx="5372100" cy="646331"/>
          </a:xfrm>
          <a:prstGeom prst="rect">
            <a:avLst/>
          </a:prstGeom>
          <a:noFill/>
        </p:spPr>
        <p:txBody>
          <a:bodyPr wrap="square">
            <a:spAutoFit/>
          </a:bodyPr>
          <a:lstStyle/>
          <a:p>
            <a:r>
              <a:rPr lang="en-US" dirty="0"/>
              <a:t>Determine what is being measured in response to the changes in the independent variable.</a:t>
            </a:r>
            <a:endParaRPr lang="ru-RU" dirty="0"/>
          </a:p>
        </p:txBody>
      </p:sp>
    </p:spTree>
    <p:extLst>
      <p:ext uri="{BB962C8B-B14F-4D97-AF65-F5344CB8AC3E}">
        <p14:creationId xmlns:p14="http://schemas.microsoft.com/office/powerpoint/2010/main" val="2649936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FCF4C7B-D23C-8EC6-85FC-4CD373A0FA51}"/>
              </a:ext>
            </a:extLst>
          </p:cNvPr>
          <p:cNvSpPr txBox="1"/>
          <p:nvPr/>
        </p:nvSpPr>
        <p:spPr>
          <a:xfrm>
            <a:off x="266700" y="154444"/>
            <a:ext cx="6096000" cy="5355312"/>
          </a:xfrm>
          <a:prstGeom prst="rect">
            <a:avLst/>
          </a:prstGeom>
          <a:noFill/>
          <a:ln>
            <a:solidFill>
              <a:schemeClr val="accent5">
                <a:lumMod val="75000"/>
              </a:schemeClr>
            </a:solidFill>
          </a:ln>
        </p:spPr>
        <p:txBody>
          <a:bodyPr wrap="square">
            <a:spAutoFit/>
          </a:bodyPr>
          <a:lstStyle/>
          <a:p>
            <a:r>
              <a:rPr lang="en-US" b="1" dirty="0"/>
              <a:t>Case Study 4: Impact of Antibiotic Concentration on Bacterial Inhibition</a:t>
            </a:r>
          </a:p>
          <a:p>
            <a:r>
              <a:rPr lang="en-US" b="1" dirty="0"/>
              <a:t>Background</a:t>
            </a:r>
          </a:p>
          <a:p>
            <a:r>
              <a:rPr lang="en-US" dirty="0"/>
              <a:t>A study investigates the effect of varying concentrations of an antibiotic on the inhibition of bacterial growth. The aim is to determine the minimum inhibitory concentration (MIC) required to effectively inhibit bacterial growth.</a:t>
            </a:r>
          </a:p>
          <a:p>
            <a:r>
              <a:rPr lang="en-US" b="1" dirty="0"/>
              <a:t>Study Design</a:t>
            </a:r>
          </a:p>
          <a:p>
            <a:r>
              <a:rPr lang="en-US" b="1" dirty="0"/>
              <a:t>Objective:</a:t>
            </a:r>
            <a:r>
              <a:rPr lang="en-US" dirty="0"/>
              <a:t> To identify the minimum concentration of an antibiotic that inhibits bacterial growth.</a:t>
            </a:r>
          </a:p>
          <a:p>
            <a:r>
              <a:rPr lang="en-US" b="1" dirty="0"/>
              <a:t>Experimental Groups:</a:t>
            </a:r>
            <a:endParaRPr lang="en-US" dirty="0"/>
          </a:p>
          <a:p>
            <a:pPr>
              <a:buFont typeface="Arial" panose="020B0604020202020204" pitchFamily="34" charset="0"/>
              <a:buChar char="•"/>
            </a:pPr>
            <a:r>
              <a:rPr lang="en-US" b="1" dirty="0"/>
              <a:t>Group 1:</a:t>
            </a:r>
            <a:r>
              <a:rPr lang="en-US" dirty="0"/>
              <a:t> 1 µg/mL</a:t>
            </a:r>
          </a:p>
          <a:p>
            <a:pPr>
              <a:buFont typeface="Arial" panose="020B0604020202020204" pitchFamily="34" charset="0"/>
              <a:buChar char="•"/>
            </a:pPr>
            <a:r>
              <a:rPr lang="en-US" b="1" dirty="0"/>
              <a:t>Group 2:</a:t>
            </a:r>
            <a:r>
              <a:rPr lang="en-US" dirty="0"/>
              <a:t> 5 µg/mL</a:t>
            </a:r>
          </a:p>
          <a:p>
            <a:pPr>
              <a:buFont typeface="Arial" panose="020B0604020202020204" pitchFamily="34" charset="0"/>
              <a:buChar char="•"/>
            </a:pPr>
            <a:r>
              <a:rPr lang="en-US" b="1" dirty="0"/>
              <a:t>Group 3:</a:t>
            </a:r>
            <a:r>
              <a:rPr lang="en-US" dirty="0"/>
              <a:t> 10 µg/mL</a:t>
            </a:r>
          </a:p>
          <a:p>
            <a:pPr>
              <a:buFont typeface="Arial" panose="020B0604020202020204" pitchFamily="34" charset="0"/>
              <a:buChar char="•"/>
            </a:pPr>
            <a:r>
              <a:rPr lang="en-US" b="1" dirty="0"/>
              <a:t>Group 4:</a:t>
            </a:r>
            <a:r>
              <a:rPr lang="en-US" dirty="0"/>
              <a:t> 20 µg/mL</a:t>
            </a:r>
          </a:p>
          <a:p>
            <a:r>
              <a:rPr lang="en-US" b="1" dirty="0"/>
              <a:t>Duration:</a:t>
            </a:r>
            <a:r>
              <a:rPr lang="en-US" dirty="0"/>
              <a:t> The experiment lasts for 24 hours.</a:t>
            </a:r>
          </a:p>
          <a:p>
            <a:r>
              <a:rPr lang="en-US" b="1" dirty="0"/>
              <a:t>Measurements:</a:t>
            </a:r>
            <a:endParaRPr lang="en-US" dirty="0"/>
          </a:p>
          <a:p>
            <a:pPr>
              <a:buFont typeface="Arial" panose="020B0604020202020204" pitchFamily="34" charset="0"/>
              <a:buChar char="•"/>
            </a:pPr>
            <a:r>
              <a:rPr lang="en-US" b="1" dirty="0"/>
              <a:t>Inhibition Zone:</a:t>
            </a:r>
            <a:r>
              <a:rPr lang="en-US" dirty="0"/>
              <a:t> Measured in millimeters (mm) around antibiotic discs on an agar plate.</a:t>
            </a:r>
          </a:p>
        </p:txBody>
      </p:sp>
      <p:sp>
        <p:nvSpPr>
          <p:cNvPr id="7" name="TextBox 6">
            <a:extLst>
              <a:ext uri="{FF2B5EF4-FFF2-40B4-BE49-F238E27FC236}">
                <a16:creationId xmlns:a16="http://schemas.microsoft.com/office/drawing/2014/main" id="{A90A6C1A-90B3-88FD-868A-42DAD5B0DF46}"/>
              </a:ext>
            </a:extLst>
          </p:cNvPr>
          <p:cNvSpPr txBox="1"/>
          <p:nvPr/>
        </p:nvSpPr>
        <p:spPr>
          <a:xfrm>
            <a:off x="7213600" y="1797735"/>
            <a:ext cx="4978400" cy="923330"/>
          </a:xfrm>
          <a:prstGeom prst="rect">
            <a:avLst/>
          </a:prstGeom>
          <a:noFill/>
        </p:spPr>
        <p:txBody>
          <a:bodyPr wrap="square">
            <a:spAutoFit/>
          </a:bodyPr>
          <a:lstStyle/>
          <a:p>
            <a:r>
              <a:rPr lang="en-US" b="1" dirty="0"/>
              <a:t>Identify the Independent Variable:</a:t>
            </a:r>
            <a:endParaRPr lang="en-US" dirty="0"/>
          </a:p>
          <a:p>
            <a:pPr>
              <a:buFont typeface="Arial" panose="020B0604020202020204" pitchFamily="34" charset="0"/>
              <a:buChar char="•"/>
            </a:pPr>
            <a:r>
              <a:rPr lang="en-US" dirty="0"/>
              <a:t>Determine what is being altered in the experiment.</a:t>
            </a:r>
          </a:p>
        </p:txBody>
      </p:sp>
      <p:sp>
        <p:nvSpPr>
          <p:cNvPr id="9" name="TextBox 8">
            <a:extLst>
              <a:ext uri="{FF2B5EF4-FFF2-40B4-BE49-F238E27FC236}">
                <a16:creationId xmlns:a16="http://schemas.microsoft.com/office/drawing/2014/main" id="{1746ABCF-EEF4-BF17-344C-D865174576D2}"/>
              </a:ext>
            </a:extLst>
          </p:cNvPr>
          <p:cNvSpPr txBox="1"/>
          <p:nvPr/>
        </p:nvSpPr>
        <p:spPr>
          <a:xfrm>
            <a:off x="7200900" y="3244334"/>
            <a:ext cx="6096000" cy="369332"/>
          </a:xfrm>
          <a:prstGeom prst="rect">
            <a:avLst/>
          </a:prstGeom>
          <a:noFill/>
        </p:spPr>
        <p:txBody>
          <a:bodyPr wrap="square">
            <a:spAutoFit/>
          </a:bodyPr>
          <a:lstStyle/>
          <a:p>
            <a:r>
              <a:rPr lang="en-US" b="1" dirty="0"/>
              <a:t>Identify the Dependent Variable:</a:t>
            </a:r>
            <a:endParaRPr lang="ru-RU" b="1" dirty="0"/>
          </a:p>
        </p:txBody>
      </p:sp>
      <p:sp>
        <p:nvSpPr>
          <p:cNvPr id="11" name="TextBox 10">
            <a:extLst>
              <a:ext uri="{FF2B5EF4-FFF2-40B4-BE49-F238E27FC236}">
                <a16:creationId xmlns:a16="http://schemas.microsoft.com/office/drawing/2014/main" id="{0AC6C3EE-BCA8-EA56-A234-BD76DBA6B331}"/>
              </a:ext>
            </a:extLst>
          </p:cNvPr>
          <p:cNvSpPr txBox="1"/>
          <p:nvPr/>
        </p:nvSpPr>
        <p:spPr>
          <a:xfrm>
            <a:off x="7213600" y="3613666"/>
            <a:ext cx="4864100" cy="646331"/>
          </a:xfrm>
          <a:prstGeom prst="rect">
            <a:avLst/>
          </a:prstGeom>
          <a:noFill/>
        </p:spPr>
        <p:txBody>
          <a:bodyPr wrap="square">
            <a:spAutoFit/>
          </a:bodyPr>
          <a:lstStyle/>
          <a:p>
            <a:r>
              <a:rPr lang="en-US" dirty="0"/>
              <a:t>Determine what is being measured to assess the effect of the independent variable.</a:t>
            </a:r>
            <a:endParaRPr lang="ru-RU" dirty="0"/>
          </a:p>
        </p:txBody>
      </p:sp>
    </p:spTree>
    <p:extLst>
      <p:ext uri="{BB962C8B-B14F-4D97-AF65-F5344CB8AC3E}">
        <p14:creationId xmlns:p14="http://schemas.microsoft.com/office/powerpoint/2010/main" val="2438419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413C5A4-FF74-A3A8-23A1-0E9E25C605B6}"/>
              </a:ext>
            </a:extLst>
          </p:cNvPr>
          <p:cNvSpPr txBox="1"/>
          <p:nvPr/>
        </p:nvSpPr>
        <p:spPr>
          <a:xfrm>
            <a:off x="88900" y="58847"/>
            <a:ext cx="7620000" cy="4185761"/>
          </a:xfrm>
          <a:prstGeom prst="rect">
            <a:avLst/>
          </a:prstGeom>
          <a:noFill/>
        </p:spPr>
        <p:txBody>
          <a:bodyPr wrap="square">
            <a:spAutoFit/>
          </a:bodyPr>
          <a:lstStyle/>
          <a:p>
            <a:r>
              <a:rPr lang="en-US" sz="1400" b="1" dirty="0"/>
              <a:t>Case 5: Optimization of Protein Expression in Yeast</a:t>
            </a:r>
          </a:p>
          <a:p>
            <a:r>
              <a:rPr lang="en-US" sz="1400" b="1" dirty="0"/>
              <a:t>Background</a:t>
            </a:r>
          </a:p>
          <a:p>
            <a:r>
              <a:rPr lang="en-US" sz="1400" dirty="0"/>
              <a:t>A study investigates how varying concentrations of a metal ion co-factor affect the expression levels of a recombinant protein in </a:t>
            </a:r>
            <a:r>
              <a:rPr lang="en-US" sz="1400" i="1" dirty="0"/>
              <a:t>Saccharomyces cerevisiae</a:t>
            </a:r>
            <a:r>
              <a:rPr lang="en-US" sz="1400" dirty="0"/>
              <a:t>. The goal is to find the optimal metal ion concentration that maximizes protein expression.</a:t>
            </a:r>
          </a:p>
          <a:p>
            <a:r>
              <a:rPr lang="en-US" sz="1400" b="1" dirty="0"/>
              <a:t>Study Design</a:t>
            </a:r>
          </a:p>
          <a:p>
            <a:r>
              <a:rPr lang="en-US" sz="1400" b="1" dirty="0"/>
              <a:t>Objective:</a:t>
            </a:r>
            <a:r>
              <a:rPr lang="en-US" sz="1400" dirty="0"/>
              <a:t> To determine the optimal concentration of a metal ion co-factor for maximizing recombinant protein expression in yeast.</a:t>
            </a:r>
          </a:p>
          <a:p>
            <a:r>
              <a:rPr lang="en-US" sz="1400" b="1" dirty="0"/>
              <a:t>Experimental Groups:</a:t>
            </a:r>
            <a:endParaRPr lang="en-US" sz="1400" dirty="0"/>
          </a:p>
          <a:p>
            <a:pPr>
              <a:buFont typeface="Arial" panose="020B0604020202020204" pitchFamily="34" charset="0"/>
              <a:buChar char="•"/>
            </a:pPr>
            <a:r>
              <a:rPr lang="en-US" sz="1400" b="1" dirty="0"/>
              <a:t>Group 1:</a:t>
            </a:r>
            <a:r>
              <a:rPr lang="en-US" sz="1400" dirty="0"/>
              <a:t> 0.1 mM metal ion</a:t>
            </a:r>
          </a:p>
          <a:p>
            <a:pPr>
              <a:buFont typeface="Arial" panose="020B0604020202020204" pitchFamily="34" charset="0"/>
              <a:buChar char="•"/>
            </a:pPr>
            <a:r>
              <a:rPr lang="en-US" sz="1400" b="1" dirty="0"/>
              <a:t>Group 2:</a:t>
            </a:r>
            <a:r>
              <a:rPr lang="en-US" sz="1400" dirty="0"/>
              <a:t> 0.5 mM metal ion</a:t>
            </a:r>
          </a:p>
          <a:p>
            <a:pPr>
              <a:buFont typeface="Arial" panose="020B0604020202020204" pitchFamily="34" charset="0"/>
              <a:buChar char="•"/>
            </a:pPr>
            <a:r>
              <a:rPr lang="en-US" sz="1400" b="1" dirty="0"/>
              <a:t>Group 3:</a:t>
            </a:r>
            <a:r>
              <a:rPr lang="en-US" sz="1400" dirty="0"/>
              <a:t> 1.0 mM metal ion</a:t>
            </a:r>
          </a:p>
          <a:p>
            <a:pPr>
              <a:buFont typeface="Arial" panose="020B0604020202020204" pitchFamily="34" charset="0"/>
              <a:buChar char="•"/>
            </a:pPr>
            <a:r>
              <a:rPr lang="en-US" sz="1400" b="1" dirty="0"/>
              <a:t>Group 4:</a:t>
            </a:r>
            <a:r>
              <a:rPr lang="en-US" sz="1400" dirty="0"/>
              <a:t> 2.0 mM metal ion</a:t>
            </a:r>
          </a:p>
          <a:p>
            <a:pPr>
              <a:buFont typeface="Arial" panose="020B0604020202020204" pitchFamily="34" charset="0"/>
              <a:buChar char="•"/>
            </a:pPr>
            <a:r>
              <a:rPr lang="en-US" sz="1400" b="1" dirty="0"/>
              <a:t>Group 5:</a:t>
            </a:r>
            <a:r>
              <a:rPr lang="en-US" sz="1400" dirty="0"/>
              <a:t> 5.0 mM metal ion</a:t>
            </a:r>
          </a:p>
          <a:p>
            <a:r>
              <a:rPr lang="en-US" sz="1400" b="1" dirty="0"/>
              <a:t>Duration:</a:t>
            </a:r>
            <a:r>
              <a:rPr lang="en-US" sz="1400" dirty="0"/>
              <a:t> The experiment runs for 72 hours.</a:t>
            </a:r>
          </a:p>
          <a:p>
            <a:r>
              <a:rPr lang="en-US" sz="1400" b="1" dirty="0"/>
              <a:t>Measurements:</a:t>
            </a:r>
            <a:endParaRPr lang="en-US" sz="1400" dirty="0"/>
          </a:p>
          <a:p>
            <a:pPr>
              <a:buFont typeface="Arial" panose="020B0604020202020204" pitchFamily="34" charset="0"/>
              <a:buChar char="•"/>
            </a:pPr>
            <a:r>
              <a:rPr lang="en-US" sz="1400" b="1" dirty="0"/>
              <a:t>Protein Expression Levels:</a:t>
            </a:r>
            <a:r>
              <a:rPr lang="en-US" sz="1400" dirty="0"/>
              <a:t> Measured in micrograms per milliliter (µg/mL) using an enzyme-linked immunosorbent assay (ELISA).</a:t>
            </a:r>
          </a:p>
          <a:p>
            <a:pPr>
              <a:buFont typeface="Arial" panose="020B0604020202020204" pitchFamily="34" charset="0"/>
              <a:buChar char="•"/>
            </a:pPr>
            <a:r>
              <a:rPr lang="en-US" sz="1400" b="1" dirty="0"/>
              <a:t>Cell Growth:</a:t>
            </a:r>
            <a:r>
              <a:rPr lang="en-US" sz="1400" dirty="0"/>
              <a:t> Measured by optical density (OD600) at 24, 48, and 72 hours.</a:t>
            </a:r>
          </a:p>
        </p:txBody>
      </p:sp>
      <p:graphicFrame>
        <p:nvGraphicFramePr>
          <p:cNvPr id="6" name="Таблица 5">
            <a:extLst>
              <a:ext uri="{FF2B5EF4-FFF2-40B4-BE49-F238E27FC236}">
                <a16:creationId xmlns:a16="http://schemas.microsoft.com/office/drawing/2014/main" id="{60F45FF6-0732-42CA-AEE1-CF3C60239F39}"/>
              </a:ext>
            </a:extLst>
          </p:cNvPr>
          <p:cNvGraphicFramePr>
            <a:graphicFrameLocks noGrp="1"/>
          </p:cNvGraphicFramePr>
          <p:nvPr>
            <p:extLst>
              <p:ext uri="{D42A27DB-BD31-4B8C-83A1-F6EECF244321}">
                <p14:modId xmlns:p14="http://schemas.microsoft.com/office/powerpoint/2010/main" val="3639062320"/>
              </p:ext>
            </p:extLst>
          </p:nvPr>
        </p:nvGraphicFramePr>
        <p:xfrm>
          <a:off x="203200" y="4725988"/>
          <a:ext cx="10515600" cy="2042160"/>
        </p:xfrm>
        <a:graphic>
          <a:graphicData uri="http://schemas.openxmlformats.org/drawingml/2006/table">
            <a:tbl>
              <a:tblPr>
                <a:tableStyleId>{ED083AE6-46FA-4A59-8FB0-9F97EB10719F}</a:tableStyleId>
              </a:tblPr>
              <a:tblGrid>
                <a:gridCol w="2103120">
                  <a:extLst>
                    <a:ext uri="{9D8B030D-6E8A-4147-A177-3AD203B41FA5}">
                      <a16:colId xmlns:a16="http://schemas.microsoft.com/office/drawing/2014/main" val="3318717961"/>
                    </a:ext>
                  </a:extLst>
                </a:gridCol>
                <a:gridCol w="2103120">
                  <a:extLst>
                    <a:ext uri="{9D8B030D-6E8A-4147-A177-3AD203B41FA5}">
                      <a16:colId xmlns:a16="http://schemas.microsoft.com/office/drawing/2014/main" val="954194556"/>
                    </a:ext>
                  </a:extLst>
                </a:gridCol>
                <a:gridCol w="2103120">
                  <a:extLst>
                    <a:ext uri="{9D8B030D-6E8A-4147-A177-3AD203B41FA5}">
                      <a16:colId xmlns:a16="http://schemas.microsoft.com/office/drawing/2014/main" val="3427986061"/>
                    </a:ext>
                  </a:extLst>
                </a:gridCol>
                <a:gridCol w="2103120">
                  <a:extLst>
                    <a:ext uri="{9D8B030D-6E8A-4147-A177-3AD203B41FA5}">
                      <a16:colId xmlns:a16="http://schemas.microsoft.com/office/drawing/2014/main" val="3411042320"/>
                    </a:ext>
                  </a:extLst>
                </a:gridCol>
                <a:gridCol w="2103120">
                  <a:extLst>
                    <a:ext uri="{9D8B030D-6E8A-4147-A177-3AD203B41FA5}">
                      <a16:colId xmlns:a16="http://schemas.microsoft.com/office/drawing/2014/main" val="2752978927"/>
                    </a:ext>
                  </a:extLst>
                </a:gridCol>
              </a:tblGrid>
              <a:tr h="0">
                <a:tc>
                  <a:txBody>
                    <a:bodyPr/>
                    <a:lstStyle/>
                    <a:p>
                      <a:r>
                        <a:rPr lang="en-US" sz="1400" b="1" dirty="0"/>
                        <a:t>Metal Ion Concentration (mM)</a:t>
                      </a:r>
                      <a:endParaRPr lang="en-US" sz="1400" dirty="0"/>
                    </a:p>
                  </a:txBody>
                  <a:tcPr anchor="ctr"/>
                </a:tc>
                <a:tc>
                  <a:txBody>
                    <a:bodyPr/>
                    <a:lstStyle/>
                    <a:p>
                      <a:r>
                        <a:rPr lang="en-US" sz="1400" b="1"/>
                        <a:t>Protein Expression (µg/mL)</a:t>
                      </a:r>
                      <a:endParaRPr lang="en-US" sz="1400"/>
                    </a:p>
                  </a:txBody>
                  <a:tcPr anchor="ctr"/>
                </a:tc>
                <a:tc>
                  <a:txBody>
                    <a:bodyPr/>
                    <a:lstStyle/>
                    <a:p>
                      <a:r>
                        <a:rPr lang="en-US" sz="1400" b="1"/>
                        <a:t>OD600 at 24h</a:t>
                      </a:r>
                      <a:endParaRPr lang="en-US" sz="1400"/>
                    </a:p>
                  </a:txBody>
                  <a:tcPr anchor="ctr"/>
                </a:tc>
                <a:tc>
                  <a:txBody>
                    <a:bodyPr/>
                    <a:lstStyle/>
                    <a:p>
                      <a:r>
                        <a:rPr lang="en-US" sz="1400" b="1"/>
                        <a:t>OD600 at 48h</a:t>
                      </a:r>
                      <a:endParaRPr lang="en-US" sz="1400"/>
                    </a:p>
                  </a:txBody>
                  <a:tcPr anchor="ctr"/>
                </a:tc>
                <a:tc>
                  <a:txBody>
                    <a:bodyPr/>
                    <a:lstStyle/>
                    <a:p>
                      <a:r>
                        <a:rPr lang="en-US" sz="1400" b="1" dirty="0"/>
                        <a:t>OD600 at 72h</a:t>
                      </a:r>
                      <a:endParaRPr lang="en-US" sz="1400" dirty="0"/>
                    </a:p>
                  </a:txBody>
                  <a:tcPr anchor="ctr"/>
                </a:tc>
                <a:extLst>
                  <a:ext uri="{0D108BD9-81ED-4DB2-BD59-A6C34878D82A}">
                    <a16:rowId xmlns:a16="http://schemas.microsoft.com/office/drawing/2014/main" val="3828027571"/>
                  </a:ext>
                </a:extLst>
              </a:tr>
              <a:tr h="0">
                <a:tc>
                  <a:txBody>
                    <a:bodyPr/>
                    <a:lstStyle/>
                    <a:p>
                      <a:r>
                        <a:rPr lang="ru-RU" sz="1400"/>
                        <a:t>0.1</a:t>
                      </a:r>
                    </a:p>
                  </a:txBody>
                  <a:tcPr anchor="ctr"/>
                </a:tc>
                <a:tc>
                  <a:txBody>
                    <a:bodyPr/>
                    <a:lstStyle/>
                    <a:p>
                      <a:r>
                        <a:rPr lang="ru-RU" sz="1400"/>
                        <a:t>10</a:t>
                      </a:r>
                    </a:p>
                  </a:txBody>
                  <a:tcPr anchor="ctr"/>
                </a:tc>
                <a:tc>
                  <a:txBody>
                    <a:bodyPr/>
                    <a:lstStyle/>
                    <a:p>
                      <a:r>
                        <a:rPr lang="ru-RU" sz="1400"/>
                        <a:t>0.4</a:t>
                      </a:r>
                    </a:p>
                  </a:txBody>
                  <a:tcPr anchor="ctr"/>
                </a:tc>
                <a:tc>
                  <a:txBody>
                    <a:bodyPr/>
                    <a:lstStyle/>
                    <a:p>
                      <a:r>
                        <a:rPr lang="ru-RU" sz="1400"/>
                        <a:t>0.7</a:t>
                      </a:r>
                    </a:p>
                  </a:txBody>
                  <a:tcPr anchor="ctr"/>
                </a:tc>
                <a:tc>
                  <a:txBody>
                    <a:bodyPr/>
                    <a:lstStyle/>
                    <a:p>
                      <a:r>
                        <a:rPr lang="ru-RU" sz="1400"/>
                        <a:t>1.0</a:t>
                      </a:r>
                    </a:p>
                  </a:txBody>
                  <a:tcPr anchor="ctr"/>
                </a:tc>
                <a:extLst>
                  <a:ext uri="{0D108BD9-81ED-4DB2-BD59-A6C34878D82A}">
                    <a16:rowId xmlns:a16="http://schemas.microsoft.com/office/drawing/2014/main" val="1682989255"/>
                  </a:ext>
                </a:extLst>
              </a:tr>
              <a:tr h="0">
                <a:tc>
                  <a:txBody>
                    <a:bodyPr/>
                    <a:lstStyle/>
                    <a:p>
                      <a:r>
                        <a:rPr lang="ru-RU" sz="1400"/>
                        <a:t>0.5</a:t>
                      </a:r>
                    </a:p>
                  </a:txBody>
                  <a:tcPr anchor="ctr"/>
                </a:tc>
                <a:tc>
                  <a:txBody>
                    <a:bodyPr/>
                    <a:lstStyle/>
                    <a:p>
                      <a:r>
                        <a:rPr lang="ru-RU" sz="1400"/>
                        <a:t>25</a:t>
                      </a:r>
                    </a:p>
                  </a:txBody>
                  <a:tcPr anchor="ctr"/>
                </a:tc>
                <a:tc>
                  <a:txBody>
                    <a:bodyPr/>
                    <a:lstStyle/>
                    <a:p>
                      <a:r>
                        <a:rPr lang="ru-RU" sz="1400"/>
                        <a:t>0.5</a:t>
                      </a:r>
                    </a:p>
                  </a:txBody>
                  <a:tcPr anchor="ctr"/>
                </a:tc>
                <a:tc>
                  <a:txBody>
                    <a:bodyPr/>
                    <a:lstStyle/>
                    <a:p>
                      <a:r>
                        <a:rPr lang="ru-RU" sz="1400"/>
                        <a:t>0.8</a:t>
                      </a:r>
                    </a:p>
                  </a:txBody>
                  <a:tcPr anchor="ctr"/>
                </a:tc>
                <a:tc>
                  <a:txBody>
                    <a:bodyPr/>
                    <a:lstStyle/>
                    <a:p>
                      <a:r>
                        <a:rPr lang="ru-RU" sz="1400"/>
                        <a:t>1.2</a:t>
                      </a:r>
                    </a:p>
                  </a:txBody>
                  <a:tcPr anchor="ctr"/>
                </a:tc>
                <a:extLst>
                  <a:ext uri="{0D108BD9-81ED-4DB2-BD59-A6C34878D82A}">
                    <a16:rowId xmlns:a16="http://schemas.microsoft.com/office/drawing/2014/main" val="2251569641"/>
                  </a:ext>
                </a:extLst>
              </a:tr>
              <a:tr h="0">
                <a:tc>
                  <a:txBody>
                    <a:bodyPr/>
                    <a:lstStyle/>
                    <a:p>
                      <a:r>
                        <a:rPr lang="ru-RU" sz="1400"/>
                        <a:t>1.0</a:t>
                      </a:r>
                    </a:p>
                  </a:txBody>
                  <a:tcPr anchor="ctr"/>
                </a:tc>
                <a:tc>
                  <a:txBody>
                    <a:bodyPr/>
                    <a:lstStyle/>
                    <a:p>
                      <a:r>
                        <a:rPr lang="ru-RU" sz="1400"/>
                        <a:t>40</a:t>
                      </a:r>
                    </a:p>
                  </a:txBody>
                  <a:tcPr anchor="ctr"/>
                </a:tc>
                <a:tc>
                  <a:txBody>
                    <a:bodyPr/>
                    <a:lstStyle/>
                    <a:p>
                      <a:r>
                        <a:rPr lang="ru-RU" sz="1400"/>
                        <a:t>0.6</a:t>
                      </a:r>
                    </a:p>
                  </a:txBody>
                  <a:tcPr anchor="ctr"/>
                </a:tc>
                <a:tc>
                  <a:txBody>
                    <a:bodyPr/>
                    <a:lstStyle/>
                    <a:p>
                      <a:r>
                        <a:rPr lang="ru-RU" sz="1400"/>
                        <a:t>1.0</a:t>
                      </a:r>
                    </a:p>
                  </a:txBody>
                  <a:tcPr anchor="ctr"/>
                </a:tc>
                <a:tc>
                  <a:txBody>
                    <a:bodyPr/>
                    <a:lstStyle/>
                    <a:p>
                      <a:r>
                        <a:rPr lang="ru-RU" sz="1400"/>
                        <a:t>1.4</a:t>
                      </a:r>
                    </a:p>
                  </a:txBody>
                  <a:tcPr anchor="ctr"/>
                </a:tc>
                <a:extLst>
                  <a:ext uri="{0D108BD9-81ED-4DB2-BD59-A6C34878D82A}">
                    <a16:rowId xmlns:a16="http://schemas.microsoft.com/office/drawing/2014/main" val="3062529470"/>
                  </a:ext>
                </a:extLst>
              </a:tr>
              <a:tr h="0">
                <a:tc>
                  <a:txBody>
                    <a:bodyPr/>
                    <a:lstStyle/>
                    <a:p>
                      <a:r>
                        <a:rPr lang="ru-RU" sz="1400"/>
                        <a:t>2.0</a:t>
                      </a:r>
                    </a:p>
                  </a:txBody>
                  <a:tcPr anchor="ctr"/>
                </a:tc>
                <a:tc>
                  <a:txBody>
                    <a:bodyPr/>
                    <a:lstStyle/>
                    <a:p>
                      <a:r>
                        <a:rPr lang="ru-RU" sz="1400"/>
                        <a:t>35</a:t>
                      </a:r>
                    </a:p>
                  </a:txBody>
                  <a:tcPr anchor="ctr"/>
                </a:tc>
                <a:tc>
                  <a:txBody>
                    <a:bodyPr/>
                    <a:lstStyle/>
                    <a:p>
                      <a:r>
                        <a:rPr lang="ru-RU" sz="1400"/>
                        <a:t>0.7</a:t>
                      </a:r>
                    </a:p>
                  </a:txBody>
                  <a:tcPr anchor="ctr"/>
                </a:tc>
                <a:tc>
                  <a:txBody>
                    <a:bodyPr/>
                    <a:lstStyle/>
                    <a:p>
                      <a:r>
                        <a:rPr lang="ru-RU" sz="1400"/>
                        <a:t>1.2</a:t>
                      </a:r>
                    </a:p>
                  </a:txBody>
                  <a:tcPr anchor="ctr"/>
                </a:tc>
                <a:tc>
                  <a:txBody>
                    <a:bodyPr/>
                    <a:lstStyle/>
                    <a:p>
                      <a:r>
                        <a:rPr lang="ru-RU" sz="1400"/>
                        <a:t>1.5</a:t>
                      </a:r>
                    </a:p>
                  </a:txBody>
                  <a:tcPr anchor="ctr"/>
                </a:tc>
                <a:extLst>
                  <a:ext uri="{0D108BD9-81ED-4DB2-BD59-A6C34878D82A}">
                    <a16:rowId xmlns:a16="http://schemas.microsoft.com/office/drawing/2014/main" val="1048758543"/>
                  </a:ext>
                </a:extLst>
              </a:tr>
              <a:tr h="0">
                <a:tc>
                  <a:txBody>
                    <a:bodyPr/>
                    <a:lstStyle/>
                    <a:p>
                      <a:r>
                        <a:rPr lang="ru-RU" sz="1400"/>
                        <a:t>5.0</a:t>
                      </a:r>
                    </a:p>
                  </a:txBody>
                  <a:tcPr anchor="ctr"/>
                </a:tc>
                <a:tc>
                  <a:txBody>
                    <a:bodyPr/>
                    <a:lstStyle/>
                    <a:p>
                      <a:r>
                        <a:rPr lang="ru-RU" sz="1400"/>
                        <a:t>15</a:t>
                      </a:r>
                    </a:p>
                  </a:txBody>
                  <a:tcPr anchor="ctr"/>
                </a:tc>
                <a:tc>
                  <a:txBody>
                    <a:bodyPr/>
                    <a:lstStyle/>
                    <a:p>
                      <a:r>
                        <a:rPr lang="ru-RU" sz="1400"/>
                        <a:t>0.5</a:t>
                      </a:r>
                    </a:p>
                  </a:txBody>
                  <a:tcPr anchor="ctr"/>
                </a:tc>
                <a:tc>
                  <a:txBody>
                    <a:bodyPr/>
                    <a:lstStyle/>
                    <a:p>
                      <a:r>
                        <a:rPr lang="ru-RU" sz="1400"/>
                        <a:t>0.9</a:t>
                      </a:r>
                    </a:p>
                  </a:txBody>
                  <a:tcPr anchor="ctr"/>
                </a:tc>
                <a:tc>
                  <a:txBody>
                    <a:bodyPr/>
                    <a:lstStyle/>
                    <a:p>
                      <a:r>
                        <a:rPr lang="ru-RU" sz="1400" dirty="0"/>
                        <a:t>1.1</a:t>
                      </a:r>
                    </a:p>
                  </a:txBody>
                  <a:tcPr anchor="ctr"/>
                </a:tc>
                <a:extLst>
                  <a:ext uri="{0D108BD9-81ED-4DB2-BD59-A6C34878D82A}">
                    <a16:rowId xmlns:a16="http://schemas.microsoft.com/office/drawing/2014/main" val="115965617"/>
                  </a:ext>
                </a:extLst>
              </a:tr>
            </a:tbl>
          </a:graphicData>
        </a:graphic>
      </p:graphicFrame>
      <p:sp>
        <p:nvSpPr>
          <p:cNvPr id="7" name="Rectangle 1">
            <a:extLst>
              <a:ext uri="{FF2B5EF4-FFF2-40B4-BE49-F238E27FC236}">
                <a16:creationId xmlns:a16="http://schemas.microsoft.com/office/drawing/2014/main" id="{0F284963-15E5-B28F-F590-3E1AF9AC2279}"/>
              </a:ext>
            </a:extLst>
          </p:cNvPr>
          <p:cNvSpPr>
            <a:spLocks noChangeArrowheads="1"/>
          </p:cNvSpPr>
          <p:nvPr/>
        </p:nvSpPr>
        <p:spPr bwMode="auto">
          <a:xfrm>
            <a:off x="113532" y="4337378"/>
            <a:ext cx="13596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1" i="0" u="none" strike="noStrike" cap="none" normalizeH="0" baseline="0" dirty="0" err="1">
                <a:ln>
                  <a:noFill/>
                </a:ln>
                <a:solidFill>
                  <a:schemeClr val="tx1"/>
                </a:solidFill>
                <a:effectLst/>
                <a:latin typeface="Arial" panose="020B0604020202020204" pitchFamily="34" charset="0"/>
              </a:rPr>
              <a:t>Example</a:t>
            </a:r>
            <a:r>
              <a:rPr kumimoji="0" lang="ru-RU" altLang="ru-RU" sz="1400" b="1" i="0" u="none" strike="noStrike" cap="none" normalizeH="0" baseline="0" dirty="0">
                <a:ln>
                  <a:noFill/>
                </a:ln>
                <a:solidFill>
                  <a:schemeClr val="tx1"/>
                </a:solidFill>
                <a:effectLst/>
                <a:latin typeface="Arial" panose="020B0604020202020204" pitchFamily="34" charset="0"/>
              </a:rPr>
              <a:t>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A61F366C-646D-A178-FEB1-F5523033CF65}"/>
              </a:ext>
            </a:extLst>
          </p:cNvPr>
          <p:cNvSpPr txBox="1"/>
          <p:nvPr/>
        </p:nvSpPr>
        <p:spPr>
          <a:xfrm>
            <a:off x="8077200" y="1808846"/>
            <a:ext cx="4025900" cy="1754326"/>
          </a:xfrm>
          <a:prstGeom prst="rect">
            <a:avLst/>
          </a:prstGeom>
          <a:solidFill>
            <a:schemeClr val="accent3">
              <a:lumMod val="40000"/>
              <a:lumOff val="60000"/>
            </a:schemeClr>
          </a:solidFill>
        </p:spPr>
        <p:txBody>
          <a:bodyPr wrap="square">
            <a:spAutoFit/>
          </a:bodyPr>
          <a:lstStyle/>
          <a:p>
            <a:r>
              <a:rPr lang="en-US" dirty="0"/>
              <a:t>Determine the variable that is being altered in the experiment.</a:t>
            </a:r>
          </a:p>
          <a:p>
            <a:endParaRPr lang="en-US" dirty="0"/>
          </a:p>
          <a:p>
            <a:r>
              <a:rPr lang="en-US" dirty="0"/>
              <a:t>Determine the variables that are measured in response to changes in the independent variable.</a:t>
            </a:r>
            <a:endParaRPr lang="ru-RU" dirty="0"/>
          </a:p>
        </p:txBody>
      </p:sp>
    </p:spTree>
    <p:extLst>
      <p:ext uri="{BB962C8B-B14F-4D97-AF65-F5344CB8AC3E}">
        <p14:creationId xmlns:p14="http://schemas.microsoft.com/office/powerpoint/2010/main" val="256429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0FB6F8E-6783-2289-BAD9-0367EE6A63DC}"/>
              </a:ext>
            </a:extLst>
          </p:cNvPr>
          <p:cNvSpPr txBox="1"/>
          <p:nvPr/>
        </p:nvSpPr>
        <p:spPr>
          <a:xfrm>
            <a:off x="152400" y="160447"/>
            <a:ext cx="6096000" cy="4401205"/>
          </a:xfrm>
          <a:prstGeom prst="rect">
            <a:avLst/>
          </a:prstGeom>
          <a:noFill/>
        </p:spPr>
        <p:txBody>
          <a:bodyPr wrap="square">
            <a:spAutoFit/>
          </a:bodyPr>
          <a:lstStyle/>
          <a:p>
            <a:r>
              <a:rPr lang="en-US" sz="1400" b="1" dirty="0"/>
              <a:t>Case 6 - Effect of Temperature on Enzyme Kinetics</a:t>
            </a:r>
          </a:p>
          <a:p>
            <a:r>
              <a:rPr lang="en-US" sz="1400" b="1" dirty="0"/>
              <a:t>Background</a:t>
            </a:r>
          </a:p>
          <a:p>
            <a:r>
              <a:rPr lang="en-US" sz="1400" dirty="0"/>
              <a:t>A study examines how different temperatures affect the kinetic parameters of an enzyme used in a bioprocess. The objective is to find the temperature that maximizes the enzyme’s activity.</a:t>
            </a:r>
          </a:p>
          <a:p>
            <a:r>
              <a:rPr lang="en-US" sz="1400" b="1" dirty="0"/>
              <a:t>Study Design</a:t>
            </a:r>
          </a:p>
          <a:p>
            <a:r>
              <a:rPr lang="en-US" sz="1400" b="1" dirty="0"/>
              <a:t>Objective:</a:t>
            </a:r>
            <a:r>
              <a:rPr lang="en-US" sz="1400" dirty="0"/>
              <a:t> To determine how temperature influences the kinetic parameters of an enzyme.</a:t>
            </a:r>
          </a:p>
          <a:p>
            <a:r>
              <a:rPr lang="en-US" sz="1400" b="1" dirty="0"/>
              <a:t>Experimental Groups:</a:t>
            </a:r>
            <a:endParaRPr lang="en-US" sz="1400" dirty="0"/>
          </a:p>
          <a:p>
            <a:pPr>
              <a:buFont typeface="Arial" panose="020B0604020202020204" pitchFamily="34" charset="0"/>
              <a:buChar char="•"/>
            </a:pPr>
            <a:r>
              <a:rPr lang="en-US" sz="1400" b="1" dirty="0"/>
              <a:t>Group 1:</a:t>
            </a:r>
            <a:r>
              <a:rPr lang="en-US" sz="1400" dirty="0"/>
              <a:t> 20°C</a:t>
            </a:r>
          </a:p>
          <a:p>
            <a:pPr>
              <a:buFont typeface="Arial" panose="020B0604020202020204" pitchFamily="34" charset="0"/>
              <a:buChar char="•"/>
            </a:pPr>
            <a:r>
              <a:rPr lang="en-US" sz="1400" b="1" dirty="0"/>
              <a:t>Group 2:</a:t>
            </a:r>
            <a:r>
              <a:rPr lang="en-US" sz="1400" dirty="0"/>
              <a:t> 30°C</a:t>
            </a:r>
          </a:p>
          <a:p>
            <a:pPr>
              <a:buFont typeface="Arial" panose="020B0604020202020204" pitchFamily="34" charset="0"/>
              <a:buChar char="•"/>
            </a:pPr>
            <a:r>
              <a:rPr lang="en-US" sz="1400" b="1" dirty="0"/>
              <a:t>Group 3:</a:t>
            </a:r>
            <a:r>
              <a:rPr lang="en-US" sz="1400" dirty="0"/>
              <a:t> 40°C</a:t>
            </a:r>
          </a:p>
          <a:p>
            <a:pPr>
              <a:buFont typeface="Arial" panose="020B0604020202020204" pitchFamily="34" charset="0"/>
              <a:buChar char="•"/>
            </a:pPr>
            <a:r>
              <a:rPr lang="en-US" sz="1400" b="1" dirty="0"/>
              <a:t>Group 4:</a:t>
            </a:r>
            <a:r>
              <a:rPr lang="en-US" sz="1400" dirty="0"/>
              <a:t> 50°C</a:t>
            </a:r>
          </a:p>
          <a:p>
            <a:pPr>
              <a:buFont typeface="Arial" panose="020B0604020202020204" pitchFamily="34" charset="0"/>
              <a:buChar char="•"/>
            </a:pPr>
            <a:r>
              <a:rPr lang="en-US" sz="1400" b="1" dirty="0"/>
              <a:t>Group 5:</a:t>
            </a:r>
            <a:r>
              <a:rPr lang="en-US" sz="1400" dirty="0"/>
              <a:t> 60°C</a:t>
            </a:r>
          </a:p>
          <a:p>
            <a:r>
              <a:rPr lang="en-US" sz="1400" b="1" dirty="0"/>
              <a:t>Duration:</a:t>
            </a:r>
            <a:r>
              <a:rPr lang="en-US" sz="1400" dirty="0"/>
              <a:t> Each temperature is tested for 2 hours.</a:t>
            </a:r>
          </a:p>
          <a:p>
            <a:r>
              <a:rPr lang="en-US" sz="1400" b="1" dirty="0"/>
              <a:t>Measurements:</a:t>
            </a:r>
            <a:endParaRPr lang="en-US" sz="1400" dirty="0"/>
          </a:p>
          <a:p>
            <a:pPr>
              <a:buFont typeface="Arial" panose="020B0604020202020204" pitchFamily="34" charset="0"/>
              <a:buChar char="•"/>
            </a:pPr>
            <a:r>
              <a:rPr lang="en-US" sz="1400" b="1" dirty="0"/>
              <a:t>Enzyme Activity:</a:t>
            </a:r>
            <a:r>
              <a:rPr lang="en-US" sz="1400" dirty="0"/>
              <a:t> Measured in micromoles of substrate converted per minute per milligram of enzyme (µmol/min/mg).</a:t>
            </a:r>
          </a:p>
          <a:p>
            <a:pPr>
              <a:buFont typeface="Arial" panose="020B0604020202020204" pitchFamily="34" charset="0"/>
              <a:buChar char="•"/>
            </a:pPr>
            <a:r>
              <a:rPr lang="en-US" sz="1400" b="1" dirty="0"/>
              <a:t>Km (Michaelis constant):</a:t>
            </a:r>
            <a:r>
              <a:rPr lang="en-US" sz="1400" dirty="0"/>
              <a:t> Determined from substrate saturation curves.</a:t>
            </a:r>
          </a:p>
          <a:p>
            <a:pPr>
              <a:buFont typeface="Arial" panose="020B0604020202020204" pitchFamily="34" charset="0"/>
              <a:buChar char="•"/>
            </a:pPr>
            <a:r>
              <a:rPr lang="en-US" sz="1400" b="1" dirty="0"/>
              <a:t>Vmax (Maximum velocity):</a:t>
            </a:r>
            <a:r>
              <a:rPr lang="en-US" sz="1400" dirty="0"/>
              <a:t> Determined from enzyme kinetics experiments.</a:t>
            </a:r>
          </a:p>
        </p:txBody>
      </p:sp>
      <p:graphicFrame>
        <p:nvGraphicFramePr>
          <p:cNvPr id="6" name="Таблица 5">
            <a:extLst>
              <a:ext uri="{FF2B5EF4-FFF2-40B4-BE49-F238E27FC236}">
                <a16:creationId xmlns:a16="http://schemas.microsoft.com/office/drawing/2014/main" id="{AD1340C2-43A8-DFDA-A134-C3D1C8377DCC}"/>
              </a:ext>
            </a:extLst>
          </p:cNvPr>
          <p:cNvGraphicFramePr>
            <a:graphicFrameLocks noGrp="1"/>
          </p:cNvGraphicFramePr>
          <p:nvPr>
            <p:extLst>
              <p:ext uri="{D42A27DB-BD31-4B8C-83A1-F6EECF244321}">
                <p14:modId xmlns:p14="http://schemas.microsoft.com/office/powerpoint/2010/main" val="571625805"/>
              </p:ext>
            </p:extLst>
          </p:nvPr>
        </p:nvGraphicFramePr>
        <p:xfrm>
          <a:off x="279400" y="4815840"/>
          <a:ext cx="9702800" cy="2042160"/>
        </p:xfrm>
        <a:graphic>
          <a:graphicData uri="http://schemas.openxmlformats.org/drawingml/2006/table">
            <a:tbl>
              <a:tblPr>
                <a:tableStyleId>{35758FB7-9AC5-4552-8A53-C91805E547FA}</a:tableStyleId>
              </a:tblPr>
              <a:tblGrid>
                <a:gridCol w="2425700">
                  <a:extLst>
                    <a:ext uri="{9D8B030D-6E8A-4147-A177-3AD203B41FA5}">
                      <a16:colId xmlns:a16="http://schemas.microsoft.com/office/drawing/2014/main" val="3910079939"/>
                    </a:ext>
                  </a:extLst>
                </a:gridCol>
                <a:gridCol w="2425700">
                  <a:extLst>
                    <a:ext uri="{9D8B030D-6E8A-4147-A177-3AD203B41FA5}">
                      <a16:colId xmlns:a16="http://schemas.microsoft.com/office/drawing/2014/main" val="516017799"/>
                    </a:ext>
                  </a:extLst>
                </a:gridCol>
                <a:gridCol w="2425700">
                  <a:extLst>
                    <a:ext uri="{9D8B030D-6E8A-4147-A177-3AD203B41FA5}">
                      <a16:colId xmlns:a16="http://schemas.microsoft.com/office/drawing/2014/main" val="2390346606"/>
                    </a:ext>
                  </a:extLst>
                </a:gridCol>
                <a:gridCol w="2425700">
                  <a:extLst>
                    <a:ext uri="{9D8B030D-6E8A-4147-A177-3AD203B41FA5}">
                      <a16:colId xmlns:a16="http://schemas.microsoft.com/office/drawing/2014/main" val="1926618286"/>
                    </a:ext>
                  </a:extLst>
                </a:gridCol>
              </a:tblGrid>
              <a:tr h="441340">
                <a:tc>
                  <a:txBody>
                    <a:bodyPr/>
                    <a:lstStyle/>
                    <a:p>
                      <a:r>
                        <a:rPr lang="en-US" sz="1400" b="1"/>
                        <a:t>Temperature (°C)</a:t>
                      </a:r>
                      <a:endParaRPr lang="en-US" sz="1400"/>
                    </a:p>
                  </a:txBody>
                  <a:tcPr anchor="ctr"/>
                </a:tc>
                <a:tc>
                  <a:txBody>
                    <a:bodyPr/>
                    <a:lstStyle/>
                    <a:p>
                      <a:r>
                        <a:rPr lang="en-US" sz="1400" b="1"/>
                        <a:t>Enzyme Activity (µmol/min/mg)</a:t>
                      </a:r>
                      <a:endParaRPr lang="en-US" sz="1400"/>
                    </a:p>
                  </a:txBody>
                  <a:tcPr anchor="ctr"/>
                </a:tc>
                <a:tc>
                  <a:txBody>
                    <a:bodyPr/>
                    <a:lstStyle/>
                    <a:p>
                      <a:r>
                        <a:rPr lang="en-US" sz="1400" b="1"/>
                        <a:t>Km (mM)</a:t>
                      </a:r>
                      <a:endParaRPr lang="en-US" sz="1400"/>
                    </a:p>
                  </a:txBody>
                  <a:tcPr anchor="ctr"/>
                </a:tc>
                <a:tc>
                  <a:txBody>
                    <a:bodyPr/>
                    <a:lstStyle/>
                    <a:p>
                      <a:r>
                        <a:rPr lang="en-US" sz="1400" b="1"/>
                        <a:t>Vmax (µmol/min/mg)</a:t>
                      </a:r>
                      <a:endParaRPr lang="en-US" sz="1400"/>
                    </a:p>
                  </a:txBody>
                  <a:tcPr anchor="ctr"/>
                </a:tc>
                <a:extLst>
                  <a:ext uri="{0D108BD9-81ED-4DB2-BD59-A6C34878D82A}">
                    <a16:rowId xmlns:a16="http://schemas.microsoft.com/office/drawing/2014/main" val="3845234412"/>
                  </a:ext>
                </a:extLst>
              </a:tr>
              <a:tr h="252194">
                <a:tc>
                  <a:txBody>
                    <a:bodyPr/>
                    <a:lstStyle/>
                    <a:p>
                      <a:r>
                        <a:rPr lang="ru-RU" sz="1400"/>
                        <a:t>20</a:t>
                      </a:r>
                    </a:p>
                  </a:txBody>
                  <a:tcPr anchor="ctr"/>
                </a:tc>
                <a:tc>
                  <a:txBody>
                    <a:bodyPr/>
                    <a:lstStyle/>
                    <a:p>
                      <a:r>
                        <a:rPr lang="ru-RU" sz="1400"/>
                        <a:t>10</a:t>
                      </a:r>
                    </a:p>
                  </a:txBody>
                  <a:tcPr anchor="ctr"/>
                </a:tc>
                <a:tc>
                  <a:txBody>
                    <a:bodyPr/>
                    <a:lstStyle/>
                    <a:p>
                      <a:r>
                        <a:rPr lang="ru-RU" sz="1400"/>
                        <a:t>15</a:t>
                      </a:r>
                    </a:p>
                  </a:txBody>
                  <a:tcPr anchor="ctr"/>
                </a:tc>
                <a:tc>
                  <a:txBody>
                    <a:bodyPr/>
                    <a:lstStyle/>
                    <a:p>
                      <a:r>
                        <a:rPr lang="ru-RU" sz="1400"/>
                        <a:t>20</a:t>
                      </a:r>
                    </a:p>
                  </a:txBody>
                  <a:tcPr anchor="ctr"/>
                </a:tc>
                <a:extLst>
                  <a:ext uri="{0D108BD9-81ED-4DB2-BD59-A6C34878D82A}">
                    <a16:rowId xmlns:a16="http://schemas.microsoft.com/office/drawing/2014/main" val="3001880991"/>
                  </a:ext>
                </a:extLst>
              </a:tr>
              <a:tr h="252194">
                <a:tc>
                  <a:txBody>
                    <a:bodyPr/>
                    <a:lstStyle/>
                    <a:p>
                      <a:r>
                        <a:rPr lang="ru-RU" sz="1400"/>
                        <a:t>30</a:t>
                      </a:r>
                    </a:p>
                  </a:txBody>
                  <a:tcPr anchor="ctr"/>
                </a:tc>
                <a:tc>
                  <a:txBody>
                    <a:bodyPr/>
                    <a:lstStyle/>
                    <a:p>
                      <a:r>
                        <a:rPr lang="ru-RU" sz="1400"/>
                        <a:t>25</a:t>
                      </a:r>
                    </a:p>
                  </a:txBody>
                  <a:tcPr anchor="ctr"/>
                </a:tc>
                <a:tc>
                  <a:txBody>
                    <a:bodyPr/>
                    <a:lstStyle/>
                    <a:p>
                      <a:r>
                        <a:rPr lang="ru-RU" sz="1400"/>
                        <a:t>12</a:t>
                      </a:r>
                    </a:p>
                  </a:txBody>
                  <a:tcPr anchor="ctr"/>
                </a:tc>
                <a:tc>
                  <a:txBody>
                    <a:bodyPr/>
                    <a:lstStyle/>
                    <a:p>
                      <a:r>
                        <a:rPr lang="ru-RU" sz="1400"/>
                        <a:t>30</a:t>
                      </a:r>
                    </a:p>
                  </a:txBody>
                  <a:tcPr anchor="ctr"/>
                </a:tc>
                <a:extLst>
                  <a:ext uri="{0D108BD9-81ED-4DB2-BD59-A6C34878D82A}">
                    <a16:rowId xmlns:a16="http://schemas.microsoft.com/office/drawing/2014/main" val="1979956626"/>
                  </a:ext>
                </a:extLst>
              </a:tr>
              <a:tr h="252194">
                <a:tc>
                  <a:txBody>
                    <a:bodyPr/>
                    <a:lstStyle/>
                    <a:p>
                      <a:r>
                        <a:rPr lang="ru-RU" sz="1400"/>
                        <a:t>40</a:t>
                      </a:r>
                    </a:p>
                  </a:txBody>
                  <a:tcPr anchor="ctr"/>
                </a:tc>
                <a:tc>
                  <a:txBody>
                    <a:bodyPr/>
                    <a:lstStyle/>
                    <a:p>
                      <a:r>
                        <a:rPr lang="ru-RU" sz="1400"/>
                        <a:t>35</a:t>
                      </a:r>
                    </a:p>
                  </a:txBody>
                  <a:tcPr anchor="ctr"/>
                </a:tc>
                <a:tc>
                  <a:txBody>
                    <a:bodyPr/>
                    <a:lstStyle/>
                    <a:p>
                      <a:r>
                        <a:rPr lang="ru-RU" sz="1400"/>
                        <a:t>10</a:t>
                      </a:r>
                    </a:p>
                  </a:txBody>
                  <a:tcPr anchor="ctr"/>
                </a:tc>
                <a:tc>
                  <a:txBody>
                    <a:bodyPr/>
                    <a:lstStyle/>
                    <a:p>
                      <a:r>
                        <a:rPr lang="ru-RU" sz="1400"/>
                        <a:t>35</a:t>
                      </a:r>
                    </a:p>
                  </a:txBody>
                  <a:tcPr anchor="ctr"/>
                </a:tc>
                <a:extLst>
                  <a:ext uri="{0D108BD9-81ED-4DB2-BD59-A6C34878D82A}">
                    <a16:rowId xmlns:a16="http://schemas.microsoft.com/office/drawing/2014/main" val="2902101377"/>
                  </a:ext>
                </a:extLst>
              </a:tr>
              <a:tr h="252194">
                <a:tc>
                  <a:txBody>
                    <a:bodyPr/>
                    <a:lstStyle/>
                    <a:p>
                      <a:r>
                        <a:rPr lang="ru-RU" sz="1400"/>
                        <a:t>50</a:t>
                      </a:r>
                    </a:p>
                  </a:txBody>
                  <a:tcPr anchor="ctr"/>
                </a:tc>
                <a:tc>
                  <a:txBody>
                    <a:bodyPr/>
                    <a:lstStyle/>
                    <a:p>
                      <a:r>
                        <a:rPr lang="ru-RU" sz="1400"/>
                        <a:t>20</a:t>
                      </a:r>
                    </a:p>
                  </a:txBody>
                  <a:tcPr anchor="ctr"/>
                </a:tc>
                <a:tc>
                  <a:txBody>
                    <a:bodyPr/>
                    <a:lstStyle/>
                    <a:p>
                      <a:r>
                        <a:rPr lang="ru-RU" sz="1400"/>
                        <a:t>18</a:t>
                      </a:r>
                    </a:p>
                  </a:txBody>
                  <a:tcPr anchor="ctr"/>
                </a:tc>
                <a:tc>
                  <a:txBody>
                    <a:bodyPr/>
                    <a:lstStyle/>
                    <a:p>
                      <a:r>
                        <a:rPr lang="ru-RU" sz="1400"/>
                        <a:t>25</a:t>
                      </a:r>
                    </a:p>
                  </a:txBody>
                  <a:tcPr anchor="ctr"/>
                </a:tc>
                <a:extLst>
                  <a:ext uri="{0D108BD9-81ED-4DB2-BD59-A6C34878D82A}">
                    <a16:rowId xmlns:a16="http://schemas.microsoft.com/office/drawing/2014/main" val="236032728"/>
                  </a:ext>
                </a:extLst>
              </a:tr>
              <a:tr h="252194">
                <a:tc>
                  <a:txBody>
                    <a:bodyPr/>
                    <a:lstStyle/>
                    <a:p>
                      <a:r>
                        <a:rPr lang="ru-RU" sz="1400"/>
                        <a:t>60</a:t>
                      </a:r>
                    </a:p>
                  </a:txBody>
                  <a:tcPr anchor="ctr"/>
                </a:tc>
                <a:tc>
                  <a:txBody>
                    <a:bodyPr/>
                    <a:lstStyle/>
                    <a:p>
                      <a:r>
                        <a:rPr lang="ru-RU" sz="1400"/>
                        <a:t>5</a:t>
                      </a:r>
                    </a:p>
                  </a:txBody>
                  <a:tcPr anchor="ctr"/>
                </a:tc>
                <a:tc>
                  <a:txBody>
                    <a:bodyPr/>
                    <a:lstStyle/>
                    <a:p>
                      <a:r>
                        <a:rPr lang="ru-RU" sz="1400"/>
                        <a:t>25</a:t>
                      </a:r>
                    </a:p>
                  </a:txBody>
                  <a:tcPr anchor="ctr"/>
                </a:tc>
                <a:tc>
                  <a:txBody>
                    <a:bodyPr/>
                    <a:lstStyle/>
                    <a:p>
                      <a:r>
                        <a:rPr lang="ru-RU" sz="1400" dirty="0"/>
                        <a:t>10</a:t>
                      </a:r>
                    </a:p>
                  </a:txBody>
                  <a:tcPr anchor="ctr"/>
                </a:tc>
                <a:extLst>
                  <a:ext uri="{0D108BD9-81ED-4DB2-BD59-A6C34878D82A}">
                    <a16:rowId xmlns:a16="http://schemas.microsoft.com/office/drawing/2014/main" val="1873802077"/>
                  </a:ext>
                </a:extLst>
              </a:tr>
            </a:tbl>
          </a:graphicData>
        </a:graphic>
      </p:graphicFrame>
      <p:sp>
        <p:nvSpPr>
          <p:cNvPr id="7" name="Rectangle 1">
            <a:extLst>
              <a:ext uri="{FF2B5EF4-FFF2-40B4-BE49-F238E27FC236}">
                <a16:creationId xmlns:a16="http://schemas.microsoft.com/office/drawing/2014/main" id="{310D4582-0557-4192-D5EF-4E5B9CBE553C}"/>
              </a:ext>
            </a:extLst>
          </p:cNvPr>
          <p:cNvSpPr>
            <a:spLocks noChangeArrowheads="1"/>
          </p:cNvSpPr>
          <p:nvPr/>
        </p:nvSpPr>
        <p:spPr bwMode="auto">
          <a:xfrm>
            <a:off x="-76200" y="4561652"/>
            <a:ext cx="13596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1" i="0" u="none" strike="noStrike" cap="none" normalizeH="0" baseline="0" dirty="0" err="1">
                <a:ln>
                  <a:noFill/>
                </a:ln>
                <a:solidFill>
                  <a:schemeClr val="tx1"/>
                </a:solidFill>
                <a:effectLst/>
                <a:latin typeface="Arial" panose="020B0604020202020204" pitchFamily="34" charset="0"/>
              </a:rPr>
              <a:t>Example</a:t>
            </a:r>
            <a:r>
              <a:rPr kumimoji="0" lang="ru-RU" altLang="ru-RU" sz="1400" b="1" i="0" u="none" strike="noStrike" cap="none" normalizeH="0" baseline="0" dirty="0">
                <a:ln>
                  <a:noFill/>
                </a:ln>
                <a:solidFill>
                  <a:schemeClr val="tx1"/>
                </a:solidFill>
                <a:effectLst/>
                <a:latin typeface="Arial" panose="020B0604020202020204" pitchFamily="34" charset="0"/>
              </a:rPr>
              <a:t>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B3F82EBE-EA8E-168B-F303-29036A4604E8}"/>
              </a:ext>
            </a:extLst>
          </p:cNvPr>
          <p:cNvSpPr txBox="1"/>
          <p:nvPr/>
        </p:nvSpPr>
        <p:spPr>
          <a:xfrm>
            <a:off x="8077200" y="1808846"/>
            <a:ext cx="4025900" cy="1754326"/>
          </a:xfrm>
          <a:prstGeom prst="rect">
            <a:avLst/>
          </a:prstGeom>
          <a:solidFill>
            <a:schemeClr val="accent3">
              <a:lumMod val="40000"/>
              <a:lumOff val="60000"/>
            </a:schemeClr>
          </a:solidFill>
        </p:spPr>
        <p:txBody>
          <a:bodyPr wrap="square">
            <a:spAutoFit/>
          </a:bodyPr>
          <a:lstStyle/>
          <a:p>
            <a:r>
              <a:rPr lang="en-US" dirty="0"/>
              <a:t>Determine the variable that is being altered in the experiment.</a:t>
            </a:r>
          </a:p>
          <a:p>
            <a:endParaRPr lang="en-US" dirty="0"/>
          </a:p>
          <a:p>
            <a:r>
              <a:rPr lang="en-US" dirty="0"/>
              <a:t>Determine the variables that are measured in response to changes in the independent variable.</a:t>
            </a:r>
            <a:endParaRPr lang="ru-RU" dirty="0"/>
          </a:p>
        </p:txBody>
      </p:sp>
    </p:spTree>
    <p:extLst>
      <p:ext uri="{BB962C8B-B14F-4D97-AF65-F5344CB8AC3E}">
        <p14:creationId xmlns:p14="http://schemas.microsoft.com/office/powerpoint/2010/main" val="412918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EACFCE-D246-7F68-58D7-4687FC865764}"/>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7B0CD1FD-528E-AB64-C11E-9DF2A33C0735}"/>
              </a:ext>
            </a:extLst>
          </p:cNvPr>
          <p:cNvSpPr>
            <a:spLocks noGrp="1"/>
          </p:cNvSpPr>
          <p:nvPr>
            <p:ph idx="1"/>
          </p:nvPr>
        </p:nvSpPr>
        <p:spPr/>
        <p:txBody>
          <a:bodyPr/>
          <a:lstStyle/>
          <a:p>
            <a:pPr marL="0" indent="0" algn="ctr">
              <a:buNone/>
            </a:pPr>
            <a:r>
              <a:rPr lang="en-US" b="1" dirty="0">
                <a:solidFill>
                  <a:srgbClr val="FF0000"/>
                </a:solidFill>
                <a:latin typeface="Times New Roman" panose="02020603050405020304" pitchFamily="18" charset="0"/>
                <a:cs typeface="Times New Roman" panose="02020603050405020304" pitchFamily="18" charset="0"/>
              </a:rPr>
              <a:t>Tasks 1 - Determination of </a:t>
            </a:r>
          </a:p>
          <a:p>
            <a:pPr marL="0" indent="0" algn="ctr">
              <a:buNone/>
            </a:pPr>
            <a:r>
              <a:rPr lang="en-US" sz="28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Research Questions – Hypothesis - Research Objectives </a:t>
            </a:r>
            <a:endParaRPr lang="ru-RU" sz="28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1885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34557E6-7C8E-2E65-BCBD-D39C552E1520}"/>
              </a:ext>
            </a:extLst>
          </p:cNvPr>
          <p:cNvSpPr txBox="1"/>
          <p:nvPr/>
        </p:nvSpPr>
        <p:spPr>
          <a:xfrm>
            <a:off x="0" y="0"/>
            <a:ext cx="6097836" cy="395173"/>
          </a:xfrm>
          <a:prstGeom prst="rect">
            <a:avLst/>
          </a:prstGeom>
          <a:noFill/>
        </p:spPr>
        <p:txBody>
          <a:bodyPr wrap="square">
            <a:spAutoFit/>
          </a:bodyPr>
          <a:lstStyle/>
          <a:p>
            <a:pPr>
              <a:lnSpc>
                <a:spcPct val="115000"/>
              </a:lnSpc>
              <a:spcAft>
                <a:spcPts val="800"/>
              </a:spcAft>
            </a:pPr>
            <a:r>
              <a:rPr lang="en-US" sz="1800" i="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Research Questions – Hypothesis - Research Objectives</a:t>
            </a:r>
            <a:endParaRPr lang="ru-RU" sz="1800" i="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ACB1EBC9-F8AF-80EA-BC15-ABEB4995FC90}"/>
              </a:ext>
            </a:extLst>
          </p:cNvPr>
          <p:cNvSpPr txBox="1"/>
          <p:nvPr/>
        </p:nvSpPr>
        <p:spPr>
          <a:xfrm>
            <a:off x="431515" y="448983"/>
            <a:ext cx="5473986" cy="5553700"/>
          </a:xfrm>
          <a:prstGeom prst="rect">
            <a:avLst/>
          </a:prstGeom>
          <a:noFill/>
          <a:ln>
            <a:solidFill>
              <a:schemeClr val="tx2">
                <a:lumMod val="50000"/>
                <a:lumOff val="50000"/>
              </a:schemeClr>
            </a:solidFill>
          </a:ln>
        </p:spPr>
        <p:txBody>
          <a:bodyPr wrap="square">
            <a:spAutoFit/>
          </a:bodyPr>
          <a:lstStyle/>
          <a:p>
            <a:pPr algn="just">
              <a:lnSpc>
                <a:spcPct val="115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#1 Case Study: The Impact of Nitrogen Fertilizer on Wildflower Diversity</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Background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A recent study investigates how varying levels of nitrogen fertilizer affect the diversity of wildflowers in a temperate grassland ecosystem. Nitrogen is a key nutrient that can influence plant growth, but excessive nitrogen can lead to changes in plant communities and potentially reduce biodiversity. This study aims to understand the relationship between nitrogen levels and wildflower diversity to inform better land management practices.</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Study Design</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Objective</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To evaluate how different levels of nitrogen fertilizer impact the diversity of wildflowers in a temperate grassland.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ru-RU" sz="1200" b="1" i="1" kern="100" dirty="0" err="1">
                <a:effectLst/>
                <a:latin typeface="Times New Roman" panose="02020603050405020304" pitchFamily="18" charset="0"/>
                <a:ea typeface="Aptos" panose="020B0004020202020204" pitchFamily="34" charset="0"/>
                <a:cs typeface="Times New Roman" panose="02020603050405020304" pitchFamily="18" charset="0"/>
              </a:rPr>
              <a:t>Methods</a:t>
            </a: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SzPts val="1000"/>
              <a:buFont typeface="Symbol" panose="05050102010706020507" pitchFamily="18" charset="2"/>
              <a:buChar char=""/>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Site Selection:</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study is conducted in three separate grassland areas with similar initial conditions.</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SzPts val="1000"/>
              <a:buFont typeface="Symbol" panose="05050102010706020507" pitchFamily="18" charset="2"/>
              <a:buChar char=""/>
              <a:tabLst>
                <a:tab pos="457200" algn="l"/>
              </a:tabLst>
            </a:pPr>
            <a:r>
              <a:rPr lang="ru-RU" sz="1200" b="1" kern="100" dirty="0" err="1">
                <a:effectLst/>
                <a:latin typeface="Times New Roman" panose="02020603050405020304" pitchFamily="18" charset="0"/>
                <a:ea typeface="Aptos" panose="020B0004020202020204" pitchFamily="34" charset="0"/>
                <a:cs typeface="Times New Roman" panose="02020603050405020304" pitchFamily="18" charset="0"/>
              </a:rPr>
              <a:t>Treatment</a:t>
            </a: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ru-RU" sz="1200" b="1" kern="100" dirty="0" err="1">
                <a:effectLst/>
                <a:latin typeface="Times New Roman" panose="02020603050405020304" pitchFamily="18" charset="0"/>
                <a:ea typeface="Aptos" panose="020B0004020202020204" pitchFamily="34" charset="0"/>
                <a:cs typeface="Times New Roman" panose="02020603050405020304" pitchFamily="18" charset="0"/>
              </a:rPr>
              <a:t>Groups</a:t>
            </a: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1:</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No nitrogen fertilizer (Control)</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2:</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Low nitrogen fertilizer (10 kg/ha)</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3:</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Medium nitrogen fertilizer (50 kg/ha)</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4:</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High nitrogen fertilizer (100 kg/ha)</a:t>
            </a:r>
          </a:p>
          <a:p>
            <a:pPr marL="742950" lvl="1" indent="-285750" algn="just">
              <a:lnSpc>
                <a:spcPct val="115000"/>
              </a:lnSpc>
              <a:spcAft>
                <a:spcPts val="800"/>
              </a:spcAft>
              <a:buSzPts val="1000"/>
              <a:buFont typeface="Courier New" panose="02070309020205020404" pitchFamily="49" charset="0"/>
              <a:buChar char="o"/>
              <a:tabLst>
                <a:tab pos="914400" algn="l"/>
              </a:tabLst>
            </a:pP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382E3B3-D411-FCE2-F75B-A37D1202B34F}"/>
              </a:ext>
            </a:extLst>
          </p:cNvPr>
          <p:cNvSpPr txBox="1"/>
          <p:nvPr/>
        </p:nvSpPr>
        <p:spPr>
          <a:xfrm>
            <a:off x="5905501" y="4358470"/>
            <a:ext cx="6198364" cy="2287165"/>
          </a:xfrm>
          <a:prstGeom prst="rect">
            <a:avLst/>
          </a:prstGeom>
          <a:noFill/>
          <a:ln>
            <a:solidFill>
              <a:schemeClr val="tx2">
                <a:lumMod val="50000"/>
                <a:lumOff val="50000"/>
              </a:schemeClr>
            </a:solidFill>
          </a:ln>
        </p:spPr>
        <p:txBody>
          <a:bodyPr wrap="square">
            <a:spAutoFit/>
          </a:bodyPr>
          <a:lstStyle/>
          <a:p>
            <a:pPr marL="342900" lvl="0" indent="-342900">
              <a:lnSpc>
                <a:spcPct val="115000"/>
              </a:lnSpc>
              <a:spcAft>
                <a:spcPts val="800"/>
              </a:spcAft>
              <a:buSzPts val="1000"/>
              <a:buFont typeface="Symbol" panose="05050102010706020507" pitchFamily="18" charset="2"/>
              <a:buChar char=""/>
              <a:tabLst>
                <a:tab pos="457200" algn="l"/>
              </a:tabLst>
            </a:pP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Duration</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experiment lasts for one growing season (6 months).</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Measurements</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Wildflower diversity is assessed by recording the number of different wildflower species and their abundance at the end of the growing season.</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pP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Data Collection</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Species Count: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number of wildflower species in each plot is recorded.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Abundance:</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total number of individual plants of each species is counted.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Diversity Index:</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A Shannon-Wiener diversity index is calculated to quantify the diversity of wildflowers in each treatment group.</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FB64E32-A426-B797-7D4F-CD840814BA67}"/>
              </a:ext>
            </a:extLst>
          </p:cNvPr>
          <p:cNvSpPr txBox="1"/>
          <p:nvPr/>
        </p:nvSpPr>
        <p:spPr>
          <a:xfrm>
            <a:off x="7188047" y="1048064"/>
            <a:ext cx="4704202" cy="1200329"/>
          </a:xfrm>
          <a:prstGeom prst="rect">
            <a:avLst/>
          </a:prstGeom>
          <a:noFill/>
        </p:spPr>
        <p:txBody>
          <a:bodyPr wrap="square">
            <a:spAutoFit/>
          </a:bodyPr>
          <a:lstStyle/>
          <a:p>
            <a:r>
              <a:rPr lang="en-US" b="1" dirty="0">
                <a:solidFill>
                  <a:srgbClr val="FF0000"/>
                </a:solidFill>
              </a:rPr>
              <a:t>Identify the Research Question - ?</a:t>
            </a:r>
          </a:p>
          <a:p>
            <a:r>
              <a:rPr lang="en-US" b="1" dirty="0">
                <a:solidFill>
                  <a:srgbClr val="FF0000"/>
                </a:solidFill>
              </a:rPr>
              <a:t>Formulate the Hypothesis - ?</a:t>
            </a:r>
            <a:endParaRPr lang="en-US" dirty="0">
              <a:solidFill>
                <a:srgbClr val="FF0000"/>
              </a:solidFill>
            </a:endParaRPr>
          </a:p>
          <a:p>
            <a:r>
              <a:rPr lang="en-US" b="1" dirty="0">
                <a:solidFill>
                  <a:srgbClr val="FF0000"/>
                </a:solidFill>
              </a:rPr>
              <a:t>Define the Main Objectives -?</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626953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34557E6-7C8E-2E65-BCBD-D39C552E1520}"/>
              </a:ext>
            </a:extLst>
          </p:cNvPr>
          <p:cNvSpPr txBox="1"/>
          <p:nvPr/>
        </p:nvSpPr>
        <p:spPr>
          <a:xfrm>
            <a:off x="0" y="0"/>
            <a:ext cx="6097836" cy="395173"/>
          </a:xfrm>
          <a:prstGeom prst="rect">
            <a:avLst/>
          </a:prstGeom>
          <a:noFill/>
        </p:spPr>
        <p:txBody>
          <a:bodyPr wrap="square">
            <a:spAutoFit/>
          </a:bodyPr>
          <a:lstStyle/>
          <a:p>
            <a:pPr>
              <a:lnSpc>
                <a:spcPct val="115000"/>
              </a:lnSpc>
              <a:spcAft>
                <a:spcPts val="800"/>
              </a:spcAft>
            </a:pPr>
            <a:r>
              <a:rPr lang="en-US" sz="1800" i="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Research Questions – Hypothesis - Research Objectives</a:t>
            </a:r>
            <a:endParaRPr lang="ru-RU" sz="1800" i="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ACB1EBC9-F8AF-80EA-BC15-ABEB4995FC90}"/>
              </a:ext>
            </a:extLst>
          </p:cNvPr>
          <p:cNvSpPr txBox="1"/>
          <p:nvPr/>
        </p:nvSpPr>
        <p:spPr>
          <a:xfrm>
            <a:off x="88135" y="448984"/>
            <a:ext cx="5817366" cy="5341334"/>
          </a:xfrm>
          <a:prstGeom prst="rect">
            <a:avLst/>
          </a:prstGeom>
          <a:noFill/>
          <a:ln>
            <a:solidFill>
              <a:schemeClr val="tx2">
                <a:lumMod val="50000"/>
                <a:lumOff val="50000"/>
              </a:schemeClr>
            </a:solidFill>
          </a:ln>
        </p:spPr>
        <p:txBody>
          <a:bodyPr wrap="square">
            <a:spAutoFit/>
          </a:bodyPr>
          <a:lstStyle/>
          <a:p>
            <a:pPr algn="just">
              <a:lnSpc>
                <a:spcPct val="115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#1 Case Study: The Impact of Nitrogen Fertilizer on Wildflower Diversity</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Background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A recent study investigates how varying levels of nitrogen fertilizer affect the diversity of wildflowers in a temperate grassland ecosystem. Nitrogen is a key nutrient that can influence plant growth, but excessive nitrogen can lead to changes in plant communities and potentially reduce biodiversity. This study aims to understand the relationship between nitrogen levels and wildflower diversity to inform better land management practices.</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Study Design</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Objective</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To evaluate how different levels of nitrogen fertilizer impact the diversity of wildflowers in a temperate grassland.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15000"/>
              </a:lnSpc>
              <a:spcAft>
                <a:spcPts val="800"/>
              </a:spcAft>
            </a:pPr>
            <a:r>
              <a:rPr lang="ru-RU" sz="1200" b="1" i="1" kern="100" dirty="0" err="1">
                <a:effectLst/>
                <a:latin typeface="Times New Roman" panose="02020603050405020304" pitchFamily="18" charset="0"/>
                <a:ea typeface="Aptos" panose="020B0004020202020204" pitchFamily="34" charset="0"/>
                <a:cs typeface="Times New Roman" panose="02020603050405020304" pitchFamily="18" charset="0"/>
              </a:rPr>
              <a:t>Methods</a:t>
            </a: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SzPts val="1000"/>
              <a:buFont typeface="Symbol" panose="05050102010706020507" pitchFamily="18" charset="2"/>
              <a:buChar char=""/>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Site Selection:</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study is conducted in three separate grassland areas with similar initial conditions.</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SzPts val="1000"/>
              <a:buFont typeface="Symbol" panose="05050102010706020507" pitchFamily="18" charset="2"/>
              <a:buChar char=""/>
              <a:tabLst>
                <a:tab pos="457200" algn="l"/>
              </a:tabLst>
            </a:pPr>
            <a:r>
              <a:rPr lang="ru-RU" sz="1200" b="1" kern="100" dirty="0" err="1">
                <a:effectLst/>
                <a:latin typeface="Times New Roman" panose="02020603050405020304" pitchFamily="18" charset="0"/>
                <a:ea typeface="Aptos" panose="020B0004020202020204" pitchFamily="34" charset="0"/>
                <a:cs typeface="Times New Roman" panose="02020603050405020304" pitchFamily="18" charset="0"/>
              </a:rPr>
              <a:t>Treatment</a:t>
            </a: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ru-RU" sz="1200" b="1" kern="100" dirty="0" err="1">
                <a:effectLst/>
                <a:latin typeface="Times New Roman" panose="02020603050405020304" pitchFamily="18" charset="0"/>
                <a:ea typeface="Aptos" panose="020B0004020202020204" pitchFamily="34" charset="0"/>
                <a:cs typeface="Times New Roman" panose="02020603050405020304" pitchFamily="18" charset="0"/>
              </a:rPr>
              <a:t>Groups</a:t>
            </a: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1:</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No nitrogen fertilizer (Control)</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2:</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Low nitrogen fertilizer (10 kg/ha)</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3:</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Medium nitrogen fertilizer (50 kg/ha)</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SzPts val="1000"/>
              <a:buFont typeface="Courier New" panose="02070309020205020404" pitchFamily="49" charset="0"/>
              <a:buChar char="o"/>
              <a:tabLst>
                <a:tab pos="9144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Group 4:</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High nitrogen fertilizer (100 kg/ha)</a:t>
            </a:r>
          </a:p>
          <a:p>
            <a:pPr marL="742950" lvl="1" indent="-285750" algn="just">
              <a:lnSpc>
                <a:spcPct val="115000"/>
              </a:lnSpc>
              <a:spcAft>
                <a:spcPts val="800"/>
              </a:spcAft>
              <a:buSzPts val="1000"/>
              <a:buFont typeface="Courier New" panose="02070309020205020404" pitchFamily="49" charset="0"/>
              <a:buChar char="o"/>
              <a:tabLst>
                <a:tab pos="914400" algn="l"/>
              </a:tabLst>
            </a:pP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382E3B3-D411-FCE2-F75B-A37D1202B34F}"/>
              </a:ext>
            </a:extLst>
          </p:cNvPr>
          <p:cNvSpPr txBox="1"/>
          <p:nvPr/>
        </p:nvSpPr>
        <p:spPr>
          <a:xfrm>
            <a:off x="5905501" y="4358470"/>
            <a:ext cx="6198364" cy="2287165"/>
          </a:xfrm>
          <a:prstGeom prst="rect">
            <a:avLst/>
          </a:prstGeom>
          <a:noFill/>
          <a:ln>
            <a:solidFill>
              <a:schemeClr val="tx2">
                <a:lumMod val="50000"/>
                <a:lumOff val="50000"/>
              </a:schemeClr>
            </a:solidFill>
          </a:ln>
        </p:spPr>
        <p:txBody>
          <a:bodyPr wrap="square">
            <a:spAutoFit/>
          </a:bodyPr>
          <a:lstStyle/>
          <a:p>
            <a:pPr marL="342900" lvl="0" indent="-342900">
              <a:lnSpc>
                <a:spcPct val="115000"/>
              </a:lnSpc>
              <a:spcAft>
                <a:spcPts val="800"/>
              </a:spcAft>
              <a:buSzPts val="1000"/>
              <a:buFont typeface="Symbol" panose="05050102010706020507" pitchFamily="18" charset="2"/>
              <a:buChar char=""/>
              <a:tabLst>
                <a:tab pos="457200" algn="l"/>
              </a:tabLst>
            </a:pP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Duration</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experiment lasts for one growing season (6 months).</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Measurements</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Wildflower diversity is assessed by recording the number of different wildflower species and their abundance at the end of the growing season.</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pPr>
            <a:r>
              <a:rPr lang="ru-RU" sz="1200" b="1" kern="100" dirty="0">
                <a:effectLst/>
                <a:latin typeface="Times New Roman" panose="02020603050405020304" pitchFamily="18" charset="0"/>
                <a:ea typeface="Aptos" panose="020B0004020202020204" pitchFamily="34" charset="0"/>
                <a:cs typeface="Times New Roman" panose="02020603050405020304" pitchFamily="18" charset="0"/>
              </a:rPr>
              <a:t>Data Collection</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Species Count:</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number of wildflower species in each plot is recorded.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Abundance:</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The total number of individual plants of each species is counted.</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arabicPeriod"/>
              <a:tabLst>
                <a:tab pos="457200" algn="l"/>
              </a:tabLst>
            </a:pP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Diversity Index:</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A Shannon-Wiener diversity index is calculated to quantify the diversity of wildflowers in each treatment group.</a:t>
            </a:r>
            <a:endParaRPr lang="ru-RU" sz="1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7" name="Rectangle 1">
            <a:extLst>
              <a:ext uri="{FF2B5EF4-FFF2-40B4-BE49-F238E27FC236}">
                <a16:creationId xmlns:a16="http://schemas.microsoft.com/office/drawing/2014/main" id="{51B71063-42C8-46E0-2123-9046E0149AE5}"/>
              </a:ext>
            </a:extLst>
          </p:cNvPr>
          <p:cNvSpPr>
            <a:spLocks noChangeArrowheads="1"/>
          </p:cNvSpPr>
          <p:nvPr/>
        </p:nvSpPr>
        <p:spPr bwMode="auto">
          <a:xfrm>
            <a:off x="6551361" y="930272"/>
            <a:ext cx="5552504" cy="2893100"/>
          </a:xfrm>
          <a:prstGeom prst="rect">
            <a:avLst/>
          </a:prstGeom>
          <a:solidFill>
            <a:schemeClr val="accent3">
              <a:lumMod val="40000"/>
              <a:lumOff val="60000"/>
            </a:schemeClr>
          </a:solidFill>
          <a:ln>
            <a:solidFill>
              <a:schemeClr val="accent5">
                <a:lumMod val="75000"/>
              </a:schemeClr>
            </a:solid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1" i="0" u="none" strike="noStrike" cap="none" normalizeH="0" baseline="0" dirty="0">
                <a:ln>
                  <a:noFill/>
                </a:ln>
                <a:solidFill>
                  <a:srgbClr val="FF0000"/>
                </a:solidFill>
                <a:effectLst/>
                <a:latin typeface="Arial" panose="020B0604020202020204" pitchFamily="34" charset="0"/>
              </a:rPr>
              <a:t>Research </a:t>
            </a:r>
            <a:r>
              <a:rPr kumimoji="0" lang="ru-RU" altLang="ru-RU" sz="1400" b="1" i="0" u="none" strike="noStrike" cap="none" normalizeH="0" baseline="0" dirty="0" err="1">
                <a:ln>
                  <a:noFill/>
                </a:ln>
                <a:solidFill>
                  <a:srgbClr val="FF0000"/>
                </a:solidFill>
                <a:effectLst/>
                <a:latin typeface="Arial" panose="020B0604020202020204" pitchFamily="34" charset="0"/>
              </a:rPr>
              <a:t>Question</a:t>
            </a:r>
            <a:r>
              <a:rPr kumimoji="0" lang="ru-RU" altLang="ru-RU" sz="1400" b="1" i="0" u="none" strike="noStrike" cap="none" normalizeH="0" baseline="0" dirty="0">
                <a:ln>
                  <a:noFill/>
                </a:ln>
                <a:solidFill>
                  <a:schemeClr val="tx1"/>
                </a:solidFill>
                <a:effectLst/>
                <a:latin typeface="Arial" panose="020B0604020202020204" pitchFamily="34" charset="0"/>
              </a:rPr>
              <a: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How</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does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varying</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nitrogen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fertilizer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impact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wildflower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diversity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in</a:t>
            </a:r>
            <a:r>
              <a:rPr kumimoji="0" lang="ru-RU" altLang="ru-RU" sz="1400" b="0" i="0" u="none" strike="noStrike" cap="none" normalizeH="0" baseline="0" dirty="0">
                <a:ln>
                  <a:noFill/>
                </a:ln>
                <a:solidFill>
                  <a:schemeClr val="tx1"/>
                </a:solidFill>
                <a:effectLst/>
                <a:latin typeface="Arial" panose="020B0604020202020204" pitchFamily="34" charset="0"/>
              </a:rPr>
              <a:t> a </a:t>
            </a:r>
            <a:r>
              <a:rPr kumimoji="0" lang="ru-RU" altLang="ru-RU" sz="1400" b="0" i="0" u="none" strike="noStrike" cap="none" normalizeH="0" baseline="0" dirty="0" err="1">
                <a:ln>
                  <a:noFill/>
                </a:ln>
                <a:solidFill>
                  <a:schemeClr val="tx1"/>
                </a:solidFill>
                <a:effectLst/>
                <a:latin typeface="Arial" panose="020B0604020202020204" pitchFamily="34" charset="0"/>
              </a:rPr>
              <a:t>temperate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grassland</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1" i="0" u="none" strike="noStrike" cap="none" normalizeH="0" baseline="0" dirty="0" err="1">
                <a:ln>
                  <a:noFill/>
                </a:ln>
                <a:solidFill>
                  <a:srgbClr val="FF0000"/>
                </a:solidFill>
                <a:effectLst/>
                <a:latin typeface="Arial" panose="020B0604020202020204" pitchFamily="34" charset="0"/>
              </a:rPr>
              <a:t>Hypothesis</a:t>
            </a:r>
            <a:r>
              <a:rPr kumimoji="0" lang="ru-RU" altLang="ru-RU" sz="1400" b="1" i="0" u="none" strike="noStrike" cap="none" normalizeH="0" baseline="0" dirty="0">
                <a:ln>
                  <a:noFill/>
                </a:ln>
                <a:solidFill>
                  <a:schemeClr val="tx1"/>
                </a:solidFill>
                <a:effectLst/>
                <a:latin typeface="Arial" panose="020B0604020202020204" pitchFamily="34" charset="0"/>
              </a:rPr>
              <a: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Higher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nitrogen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fertilizer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will</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negatively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impact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wildflower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diversity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with</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highest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nitrogen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resulting</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lowest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diversity</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1" i="0" u="none" strike="noStrike" cap="none" normalizeH="0" baseline="0" dirty="0" err="1">
                <a:ln>
                  <a:noFill/>
                </a:ln>
                <a:solidFill>
                  <a:srgbClr val="FF0000"/>
                </a:solidFill>
                <a:effectLst/>
                <a:latin typeface="Arial" panose="020B0604020202020204" pitchFamily="34" charset="0"/>
              </a:rPr>
              <a:t>Main</a:t>
            </a:r>
            <a:r>
              <a:rPr kumimoji="0" lang="ru-RU" altLang="ru-RU" sz="1400" b="1" i="0" u="none" strike="noStrike" cap="none" normalizeH="0" baseline="0" dirty="0">
                <a:ln>
                  <a:noFill/>
                </a:ln>
                <a:solidFill>
                  <a:srgbClr val="FF0000"/>
                </a:solidFill>
                <a:effectLst/>
                <a:latin typeface="Arial" panose="020B0604020202020204" pitchFamily="34" charset="0"/>
              </a:rPr>
              <a:t> </a:t>
            </a:r>
            <a:r>
              <a:rPr kumimoji="0" lang="ru-RU" altLang="ru-RU" sz="1400" b="1" i="0" u="none" strike="noStrike" cap="none" normalizeH="0" baseline="0" dirty="0" err="1">
                <a:ln>
                  <a:noFill/>
                </a:ln>
                <a:solidFill>
                  <a:srgbClr val="FF0000"/>
                </a:solidFill>
                <a:effectLst/>
                <a:latin typeface="Arial" panose="020B0604020202020204" pitchFamily="34" charset="0"/>
              </a:rPr>
              <a:t>Objectives</a:t>
            </a:r>
            <a:r>
              <a:rPr kumimoji="0" lang="ru-RU" altLang="ru-RU" sz="1400" b="1" i="0" u="none" strike="noStrike" cap="none" normalizeH="0" baseline="0" dirty="0">
                <a:ln>
                  <a:noFill/>
                </a:ln>
                <a:solidFill>
                  <a:srgbClr val="FF0000"/>
                </a:solidFill>
                <a:effectLst/>
                <a:latin typeface="Arial" panose="020B0604020202020204" pitchFamily="34" charset="0"/>
              </a:rPr>
              <a:t>:</a:t>
            </a:r>
            <a:endParaRPr kumimoji="0" lang="ru-RU" altLang="ru-RU" sz="1400" b="0" i="0" u="none" strike="noStrike" cap="none" normalizeH="0" baseline="0" dirty="0">
              <a:ln>
                <a:noFill/>
              </a:ln>
              <a:solidFill>
                <a:srgbClr val="FF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0" i="0" u="none" strike="noStrike" cap="none" normalizeH="0" baseline="0" dirty="0">
                <a:ln>
                  <a:noFill/>
                </a:ln>
                <a:solidFill>
                  <a:schemeClr val="tx1"/>
                </a:solidFill>
                <a:effectLst/>
                <a:latin typeface="Arial" panose="020B0604020202020204" pitchFamily="34" charset="0"/>
              </a:rPr>
              <a:t>To </a:t>
            </a:r>
            <a:r>
              <a:rPr kumimoji="0" lang="ru-RU" altLang="ru-RU" sz="1400" b="0" i="0" u="none" strike="noStrike" cap="none" normalizeH="0" baseline="0" dirty="0" err="1">
                <a:ln>
                  <a:noFill/>
                </a:ln>
                <a:solidFill>
                  <a:schemeClr val="tx1"/>
                </a:solidFill>
                <a:effectLst/>
                <a:latin typeface="Arial" panose="020B0604020202020204" pitchFamily="34" charset="0"/>
              </a:rPr>
              <a:t>measure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impact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different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nitrogen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fertilizer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number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wildflower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species</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0" i="0" u="none" strike="noStrike" cap="none" normalizeH="0" baseline="0" dirty="0">
                <a:ln>
                  <a:noFill/>
                </a:ln>
                <a:solidFill>
                  <a:schemeClr val="tx1"/>
                </a:solidFill>
                <a:effectLst/>
                <a:latin typeface="Arial" panose="020B0604020202020204" pitchFamily="34" charset="0"/>
              </a:rPr>
              <a:t>To </a:t>
            </a:r>
            <a:r>
              <a:rPr kumimoji="0" lang="ru-RU" altLang="ru-RU" sz="1400" b="0" i="0" u="none" strike="noStrike" cap="none" normalizeH="0" baseline="0" dirty="0" err="1">
                <a:ln>
                  <a:noFill/>
                </a:ln>
                <a:solidFill>
                  <a:schemeClr val="tx1"/>
                </a:solidFill>
                <a:effectLst/>
                <a:latin typeface="Arial" panose="020B0604020202020204" pitchFamily="34" charset="0"/>
              </a:rPr>
              <a:t>quantify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changes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abundance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different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wildflower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species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due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to</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varying</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nitrogen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400" b="0" i="0" u="none" strike="noStrike" cap="none" normalizeH="0" baseline="0" dirty="0">
                <a:ln>
                  <a:noFill/>
                </a:ln>
                <a:solidFill>
                  <a:schemeClr val="tx1"/>
                </a:solidFill>
                <a:effectLst/>
                <a:latin typeface="Arial" panose="020B0604020202020204" pitchFamily="34" charset="0"/>
              </a:rPr>
              <a:t>To </a:t>
            </a:r>
            <a:r>
              <a:rPr kumimoji="0" lang="ru-RU" altLang="ru-RU" sz="1400" b="0" i="0" u="none" strike="noStrike" cap="none" normalizeH="0" baseline="0" dirty="0" err="1">
                <a:ln>
                  <a:noFill/>
                </a:ln>
                <a:solidFill>
                  <a:schemeClr val="tx1"/>
                </a:solidFill>
                <a:effectLst/>
                <a:latin typeface="Arial" panose="020B0604020202020204" pitchFamily="34" charset="0"/>
              </a:rPr>
              <a:t>compare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the</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Shannon-Wiener</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diversity</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index</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across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different</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levels</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of</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nitrogen</a:t>
            </a:r>
            <a:r>
              <a:rPr kumimoji="0" lang="ru-RU" altLang="ru-RU" sz="1400" b="0" i="0" u="none" strike="noStrike" cap="none" normalizeH="0" baseline="0" dirty="0">
                <a:ln>
                  <a:noFill/>
                </a:ln>
                <a:solidFill>
                  <a:schemeClr val="tx1"/>
                </a:solidFill>
                <a:effectLst/>
                <a:latin typeface="Arial" panose="020B0604020202020204" pitchFamily="34" charset="0"/>
              </a:rPr>
              <a:t> </a:t>
            </a:r>
            <a:r>
              <a:rPr kumimoji="0" lang="ru-RU" altLang="ru-RU" sz="1400" b="0" i="0" u="none" strike="noStrike" cap="none" normalizeH="0" baseline="0" dirty="0" err="1">
                <a:ln>
                  <a:noFill/>
                </a:ln>
                <a:solidFill>
                  <a:schemeClr val="tx1"/>
                </a:solidFill>
                <a:effectLst/>
                <a:latin typeface="Arial" panose="020B0604020202020204" pitchFamily="34" charset="0"/>
              </a:rPr>
              <a:t>fertilizer</a:t>
            </a:r>
            <a:r>
              <a:rPr kumimoji="0" lang="ru-RU" altLang="ru-RU"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743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34557E6-7C8E-2E65-BCBD-D39C552E1520}"/>
              </a:ext>
            </a:extLst>
          </p:cNvPr>
          <p:cNvSpPr txBox="1"/>
          <p:nvPr/>
        </p:nvSpPr>
        <p:spPr>
          <a:xfrm>
            <a:off x="0" y="0"/>
            <a:ext cx="6097836" cy="395173"/>
          </a:xfrm>
          <a:prstGeom prst="rect">
            <a:avLst/>
          </a:prstGeom>
          <a:noFill/>
        </p:spPr>
        <p:txBody>
          <a:bodyPr wrap="square">
            <a:spAutoFit/>
          </a:bodyPr>
          <a:lstStyle/>
          <a:p>
            <a:pPr>
              <a:lnSpc>
                <a:spcPct val="115000"/>
              </a:lnSpc>
              <a:spcAft>
                <a:spcPts val="800"/>
              </a:spcAft>
            </a:pPr>
            <a:r>
              <a:rPr lang="en-US" sz="1800" i="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Research Questions – Hypothesis - Research Objectives</a:t>
            </a:r>
            <a:endParaRPr lang="ru-RU" sz="1800" i="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49B4E0C-8CD0-99D3-B93B-A7F94BA84C24}"/>
              </a:ext>
            </a:extLst>
          </p:cNvPr>
          <p:cNvSpPr txBox="1"/>
          <p:nvPr/>
        </p:nvSpPr>
        <p:spPr>
          <a:xfrm>
            <a:off x="678094" y="395173"/>
            <a:ext cx="5572018" cy="5655754"/>
          </a:xfrm>
          <a:prstGeom prst="rect">
            <a:avLst/>
          </a:prstGeom>
          <a:noFill/>
          <a:ln>
            <a:solidFill>
              <a:schemeClr val="accent5">
                <a:lumMod val="75000"/>
              </a:schemeClr>
            </a:solidFill>
          </a:ln>
        </p:spPr>
        <p:txBody>
          <a:bodyPr wrap="square">
            <a:spAutoFit/>
          </a:bodyPr>
          <a:lstStyle/>
          <a:p>
            <a:r>
              <a:rPr lang="en-US" sz="1400" b="1" dirty="0">
                <a:latin typeface="Times New Roman" panose="02020603050405020304" pitchFamily="18" charset="0"/>
                <a:cs typeface="Times New Roman" panose="02020603050405020304" pitchFamily="18" charset="0"/>
              </a:rPr>
              <a:t>Case Study: Effects of Light Intensity on Algal Growth in Freshwater Ponds</a:t>
            </a:r>
          </a:p>
          <a:p>
            <a:r>
              <a:rPr lang="en-US" sz="1400" b="1" dirty="0">
                <a:latin typeface="Times New Roman" panose="02020603050405020304" pitchFamily="18" charset="0"/>
                <a:cs typeface="Times New Roman" panose="02020603050405020304" pitchFamily="18" charset="0"/>
              </a:rPr>
              <a:t>Background</a:t>
            </a:r>
          </a:p>
          <a:p>
            <a:r>
              <a:rPr lang="en-US" sz="1400" dirty="0">
                <a:latin typeface="Times New Roman" panose="02020603050405020304" pitchFamily="18" charset="0"/>
                <a:cs typeface="Times New Roman" panose="02020603050405020304" pitchFamily="18" charset="0"/>
              </a:rPr>
              <a:t>A research study investigates how varying light intensities affect the growth of algae in freshwater ponds. Algae are crucial for aquatic ecosystems as they contribute to primary production and influence nutrient cycling. Understanding how light intensity impacts algal growth can help in managing water quality and algal blooms.</a:t>
            </a:r>
          </a:p>
          <a:p>
            <a:r>
              <a:rPr lang="en-US" sz="1400" b="1" dirty="0">
                <a:latin typeface="Times New Roman" panose="02020603050405020304" pitchFamily="18" charset="0"/>
                <a:cs typeface="Times New Roman" panose="02020603050405020304" pitchFamily="18" charset="0"/>
              </a:rPr>
              <a:t>Study Design</a:t>
            </a:r>
          </a:p>
          <a:p>
            <a:r>
              <a:rPr lang="en-US" sz="1400" b="1" dirty="0">
                <a:latin typeface="Times New Roman" panose="02020603050405020304" pitchFamily="18" charset="0"/>
                <a:cs typeface="Times New Roman" panose="02020603050405020304" pitchFamily="18" charset="0"/>
              </a:rPr>
              <a:t>Objective:</a:t>
            </a:r>
            <a:r>
              <a:rPr lang="en-US" sz="1400" dirty="0">
                <a:latin typeface="Times New Roman" panose="02020603050405020304" pitchFamily="18" charset="0"/>
                <a:cs typeface="Times New Roman" panose="02020603050405020304" pitchFamily="18" charset="0"/>
              </a:rPr>
              <a:t> To determine how different levels of light intensity impact the growth rate of algae in freshwater ponds.</a:t>
            </a:r>
          </a:p>
          <a:p>
            <a:r>
              <a:rPr lang="en-US" sz="1400" b="1" dirty="0">
                <a:latin typeface="Times New Roman" panose="02020603050405020304" pitchFamily="18" charset="0"/>
                <a:cs typeface="Times New Roman" panose="02020603050405020304" pitchFamily="18" charset="0"/>
              </a:rPr>
              <a:t>Methods:</a:t>
            </a:r>
            <a:endParaRPr lang="en-US" sz="1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Site Selection:</a:t>
            </a:r>
            <a:r>
              <a:rPr lang="en-US" sz="1400" dirty="0">
                <a:latin typeface="Times New Roman" panose="02020603050405020304" pitchFamily="18" charset="0"/>
                <a:cs typeface="Times New Roman" panose="02020603050405020304" pitchFamily="18" charset="0"/>
              </a:rPr>
              <a:t> The study is conducted in four separate freshwater ponds with similar initial conditions.</a:t>
            </a: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Treatment Groups:</a:t>
            </a:r>
            <a:endParaRPr lang="en-US" sz="14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1:</a:t>
            </a:r>
            <a:r>
              <a:rPr lang="en-US" sz="1400" dirty="0">
                <a:latin typeface="Times New Roman" panose="02020603050405020304" pitchFamily="18" charset="0"/>
                <a:cs typeface="Times New Roman" panose="02020603050405020304" pitchFamily="18" charset="0"/>
              </a:rPr>
              <a:t> Low light intensity (5 µmol photons/m²/s)</a:t>
            </a: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2:</a:t>
            </a:r>
            <a:r>
              <a:rPr lang="en-US" sz="1400" dirty="0">
                <a:latin typeface="Times New Roman" panose="02020603050405020304" pitchFamily="18" charset="0"/>
                <a:cs typeface="Times New Roman" panose="02020603050405020304" pitchFamily="18" charset="0"/>
              </a:rPr>
              <a:t> Moderate light intensity (20 µmol photons/m²/s)</a:t>
            </a: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3:</a:t>
            </a:r>
            <a:r>
              <a:rPr lang="en-US" sz="1400" dirty="0">
                <a:latin typeface="Times New Roman" panose="02020603050405020304" pitchFamily="18" charset="0"/>
                <a:cs typeface="Times New Roman" panose="02020603050405020304" pitchFamily="18" charset="0"/>
              </a:rPr>
              <a:t> High light intensity (50 µmol photons/m²/s)</a:t>
            </a: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4:</a:t>
            </a:r>
            <a:r>
              <a:rPr lang="en-US" sz="1400" dirty="0">
                <a:latin typeface="Times New Roman" panose="02020603050405020304" pitchFamily="18" charset="0"/>
                <a:cs typeface="Times New Roman" panose="02020603050405020304" pitchFamily="18" charset="0"/>
              </a:rPr>
              <a:t> Very high light intensity (100 µmol photons/m²/s)</a:t>
            </a:r>
          </a:p>
          <a:p>
            <a:pPr marL="742950" lvl="1" indent="-285750">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Duration:</a:t>
            </a:r>
            <a:r>
              <a:rPr lang="en-US" sz="1400" dirty="0">
                <a:latin typeface="Times New Roman" panose="02020603050405020304" pitchFamily="18" charset="0"/>
                <a:cs typeface="Times New Roman" panose="02020603050405020304" pitchFamily="18" charset="0"/>
              </a:rPr>
              <a:t> The experiment runs for 8 weeks.</a:t>
            </a: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Measurements:</a:t>
            </a:r>
            <a:r>
              <a:rPr lang="en-US" sz="1400" dirty="0">
                <a:latin typeface="Times New Roman" panose="02020603050405020304" pitchFamily="18" charset="0"/>
                <a:cs typeface="Times New Roman" panose="02020603050405020304" pitchFamily="18" charset="0"/>
              </a:rPr>
              <a:t> Algal growth is measured by assessing chlorophyll-a concentrations and algal biomass at regular intervals throughout the study period.</a:t>
            </a:r>
          </a:p>
          <a:p>
            <a:pPr>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F0F1F0D-EA16-78DA-59D8-C1769E91C344}"/>
              </a:ext>
            </a:extLst>
          </p:cNvPr>
          <p:cNvSpPr txBox="1"/>
          <p:nvPr/>
        </p:nvSpPr>
        <p:spPr>
          <a:xfrm>
            <a:off x="6066622" y="5082901"/>
            <a:ext cx="6125378" cy="1600438"/>
          </a:xfrm>
          <a:prstGeom prst="rect">
            <a:avLst/>
          </a:prstGeom>
          <a:noFill/>
          <a:ln>
            <a:solidFill>
              <a:schemeClr val="accent5">
                <a:lumMod val="75000"/>
              </a:schemeClr>
            </a:solidFill>
          </a:ln>
        </p:spPr>
        <p:txBody>
          <a:bodyPr wrap="square">
            <a:spAutoFit/>
          </a:bodyPr>
          <a:lstStyle/>
          <a:p>
            <a:r>
              <a:rPr lang="en-US" sz="1400" b="1" dirty="0">
                <a:latin typeface="Times New Roman" panose="02020603050405020304" pitchFamily="18" charset="0"/>
                <a:cs typeface="Times New Roman" panose="02020603050405020304" pitchFamily="18" charset="0"/>
              </a:rPr>
              <a:t>Data Collection</a:t>
            </a:r>
          </a:p>
          <a:p>
            <a:pPr>
              <a:buFont typeface="+mj-lt"/>
              <a:buAutoNum type="arabicPeriod"/>
            </a:pPr>
            <a:r>
              <a:rPr lang="en-US" sz="1400" b="1" dirty="0">
                <a:latin typeface="Times New Roman" panose="02020603050405020304" pitchFamily="18" charset="0"/>
                <a:cs typeface="Times New Roman" panose="02020603050405020304" pitchFamily="18" charset="0"/>
              </a:rPr>
              <a:t>Chlorophyll-a Concentration:</a:t>
            </a:r>
            <a:r>
              <a:rPr lang="en-US" sz="1400" dirty="0">
                <a:latin typeface="Times New Roman" panose="02020603050405020304" pitchFamily="18" charset="0"/>
                <a:cs typeface="Times New Roman" panose="02020603050405020304" pitchFamily="18" charset="0"/>
              </a:rPr>
              <a:t> Measure the concentration of chlorophyll-a in water samples from each pond to estimate algal growth.</a:t>
            </a:r>
          </a:p>
          <a:p>
            <a:pPr>
              <a:buFont typeface="+mj-lt"/>
              <a:buAutoNum type="arabicPeriod"/>
            </a:pPr>
            <a:r>
              <a:rPr lang="en-US" sz="1400" b="1" dirty="0">
                <a:latin typeface="Times New Roman" panose="02020603050405020304" pitchFamily="18" charset="0"/>
                <a:cs typeface="Times New Roman" panose="02020603050405020304" pitchFamily="18" charset="0"/>
              </a:rPr>
              <a:t>Algal Biomass:</a:t>
            </a:r>
            <a:r>
              <a:rPr lang="en-US" sz="1400" dirty="0">
                <a:latin typeface="Times New Roman" panose="02020603050405020304" pitchFamily="18" charset="0"/>
                <a:cs typeface="Times New Roman" panose="02020603050405020304" pitchFamily="18" charset="0"/>
              </a:rPr>
              <a:t> Assess the total biomass of algae in each pond by collecting and drying algal samples.</a:t>
            </a:r>
          </a:p>
          <a:p>
            <a:pPr>
              <a:buFont typeface="+mj-lt"/>
              <a:buAutoNum type="arabicPeriod"/>
            </a:pPr>
            <a:r>
              <a:rPr lang="en-US" sz="1400" b="1" dirty="0">
                <a:latin typeface="Times New Roman" panose="02020603050405020304" pitchFamily="18" charset="0"/>
                <a:cs typeface="Times New Roman" panose="02020603050405020304" pitchFamily="18" charset="0"/>
              </a:rPr>
              <a:t>Growth Rate:</a:t>
            </a:r>
            <a:r>
              <a:rPr lang="en-US" sz="1400" dirty="0">
                <a:latin typeface="Times New Roman" panose="02020603050405020304" pitchFamily="18" charset="0"/>
                <a:cs typeface="Times New Roman" panose="02020603050405020304" pitchFamily="18" charset="0"/>
              </a:rPr>
              <a:t> Calculate the growth rate of algae using changes in chlorophyll-a concentration and biomass over time.</a:t>
            </a:r>
          </a:p>
        </p:txBody>
      </p:sp>
      <p:sp>
        <p:nvSpPr>
          <p:cNvPr id="10" name="TextBox 9">
            <a:extLst>
              <a:ext uri="{FF2B5EF4-FFF2-40B4-BE49-F238E27FC236}">
                <a16:creationId xmlns:a16="http://schemas.microsoft.com/office/drawing/2014/main" id="{F4D0100F-4668-3A37-2AEF-D035CC5398E9}"/>
              </a:ext>
            </a:extLst>
          </p:cNvPr>
          <p:cNvSpPr txBox="1"/>
          <p:nvPr/>
        </p:nvSpPr>
        <p:spPr>
          <a:xfrm>
            <a:off x="6692747" y="2597464"/>
            <a:ext cx="4704202" cy="1200329"/>
          </a:xfrm>
          <a:prstGeom prst="rect">
            <a:avLst/>
          </a:prstGeom>
          <a:noFill/>
        </p:spPr>
        <p:txBody>
          <a:bodyPr wrap="square">
            <a:spAutoFit/>
          </a:bodyPr>
          <a:lstStyle/>
          <a:p>
            <a:r>
              <a:rPr lang="en-US" b="1" dirty="0">
                <a:solidFill>
                  <a:srgbClr val="FF0000"/>
                </a:solidFill>
              </a:rPr>
              <a:t>Identify the Research Question - ?</a:t>
            </a:r>
          </a:p>
          <a:p>
            <a:r>
              <a:rPr lang="en-US" b="1" dirty="0">
                <a:solidFill>
                  <a:srgbClr val="FF0000"/>
                </a:solidFill>
              </a:rPr>
              <a:t>Formulate the Hypothesis - ?</a:t>
            </a:r>
            <a:endParaRPr lang="en-US" dirty="0">
              <a:solidFill>
                <a:srgbClr val="FF0000"/>
              </a:solidFill>
            </a:endParaRPr>
          </a:p>
          <a:p>
            <a:r>
              <a:rPr lang="en-US" b="1" dirty="0">
                <a:solidFill>
                  <a:srgbClr val="FF0000"/>
                </a:solidFill>
              </a:rPr>
              <a:t>Define the Main Objectives -?</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141015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D7727D4-8427-C954-A4D6-2542B0EA039B}"/>
              </a:ext>
            </a:extLst>
          </p:cNvPr>
          <p:cNvSpPr txBox="1"/>
          <p:nvPr/>
        </p:nvSpPr>
        <p:spPr>
          <a:xfrm>
            <a:off x="84463" y="612844"/>
            <a:ext cx="5897696" cy="5655754"/>
          </a:xfrm>
          <a:prstGeom prst="rect">
            <a:avLst/>
          </a:prstGeom>
          <a:noFill/>
          <a:ln>
            <a:solidFill>
              <a:schemeClr val="accent5">
                <a:lumMod val="75000"/>
              </a:schemeClr>
            </a:solidFill>
          </a:ln>
        </p:spPr>
        <p:txBody>
          <a:bodyPr wrap="square">
            <a:spAutoFit/>
          </a:bodyPr>
          <a:lstStyle/>
          <a:p>
            <a:r>
              <a:rPr lang="en-US" sz="1400" b="1" dirty="0">
                <a:latin typeface="Times New Roman" panose="02020603050405020304" pitchFamily="18" charset="0"/>
                <a:cs typeface="Times New Roman" panose="02020603050405020304" pitchFamily="18" charset="0"/>
              </a:rPr>
              <a:t>Case Study: Effects of Light Intensity on Algal Growth in Freshwater Ponds</a:t>
            </a:r>
          </a:p>
          <a:p>
            <a:r>
              <a:rPr lang="en-US" sz="1400" b="1" dirty="0">
                <a:latin typeface="Times New Roman" panose="02020603050405020304" pitchFamily="18" charset="0"/>
                <a:cs typeface="Times New Roman" panose="02020603050405020304" pitchFamily="18" charset="0"/>
              </a:rPr>
              <a:t>Background</a:t>
            </a:r>
          </a:p>
          <a:p>
            <a:r>
              <a:rPr lang="en-US" sz="1400" dirty="0">
                <a:latin typeface="Times New Roman" panose="02020603050405020304" pitchFamily="18" charset="0"/>
                <a:cs typeface="Times New Roman" panose="02020603050405020304" pitchFamily="18" charset="0"/>
              </a:rPr>
              <a:t>A research study investigates how varying light intensities affect the growth of algae in freshwater ponds. Algae are crucial for aquatic ecosystems as they contribute to primary production and influence nutrient cycling. Understanding how light intensity impacts algal growth can help in managing water quality and algal blooms.</a:t>
            </a:r>
          </a:p>
          <a:p>
            <a:r>
              <a:rPr lang="en-US" sz="1400" b="1" dirty="0">
                <a:latin typeface="Times New Roman" panose="02020603050405020304" pitchFamily="18" charset="0"/>
                <a:cs typeface="Times New Roman" panose="02020603050405020304" pitchFamily="18" charset="0"/>
              </a:rPr>
              <a:t>Study Design</a:t>
            </a:r>
          </a:p>
          <a:p>
            <a:r>
              <a:rPr lang="en-US" sz="1400" b="1" dirty="0">
                <a:latin typeface="Times New Roman" panose="02020603050405020304" pitchFamily="18" charset="0"/>
                <a:cs typeface="Times New Roman" panose="02020603050405020304" pitchFamily="18" charset="0"/>
              </a:rPr>
              <a:t>Objective:</a:t>
            </a:r>
            <a:r>
              <a:rPr lang="en-US" sz="1400" dirty="0">
                <a:latin typeface="Times New Roman" panose="02020603050405020304" pitchFamily="18" charset="0"/>
                <a:cs typeface="Times New Roman" panose="02020603050405020304" pitchFamily="18" charset="0"/>
              </a:rPr>
              <a:t> To determine how different levels of light intensity impact the growth rate of algae in freshwater ponds.</a:t>
            </a:r>
          </a:p>
          <a:p>
            <a:r>
              <a:rPr lang="en-US" sz="1400" b="1" dirty="0">
                <a:latin typeface="Times New Roman" panose="02020603050405020304" pitchFamily="18" charset="0"/>
                <a:cs typeface="Times New Roman" panose="02020603050405020304" pitchFamily="18" charset="0"/>
              </a:rPr>
              <a:t>Methods:</a:t>
            </a:r>
            <a:endParaRPr lang="en-US" sz="1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Site Selection:</a:t>
            </a:r>
            <a:r>
              <a:rPr lang="en-US" sz="1400" dirty="0">
                <a:latin typeface="Times New Roman" panose="02020603050405020304" pitchFamily="18" charset="0"/>
                <a:cs typeface="Times New Roman" panose="02020603050405020304" pitchFamily="18" charset="0"/>
              </a:rPr>
              <a:t> The study is conducted in four separate freshwater ponds with similar initial conditions.</a:t>
            </a: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Treatment Groups:</a:t>
            </a:r>
            <a:endParaRPr lang="en-US" sz="14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1:</a:t>
            </a:r>
            <a:r>
              <a:rPr lang="en-US" sz="1400" dirty="0">
                <a:latin typeface="Times New Roman" panose="02020603050405020304" pitchFamily="18" charset="0"/>
                <a:cs typeface="Times New Roman" panose="02020603050405020304" pitchFamily="18" charset="0"/>
              </a:rPr>
              <a:t> Low light intensity (5 µmol photons/m²/s)</a:t>
            </a: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2:</a:t>
            </a:r>
            <a:r>
              <a:rPr lang="en-US" sz="1400" dirty="0">
                <a:latin typeface="Times New Roman" panose="02020603050405020304" pitchFamily="18" charset="0"/>
                <a:cs typeface="Times New Roman" panose="02020603050405020304" pitchFamily="18" charset="0"/>
              </a:rPr>
              <a:t> Moderate light intensity (20 µmol photons/m²/s)</a:t>
            </a: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3:</a:t>
            </a:r>
            <a:r>
              <a:rPr lang="en-US" sz="1400" dirty="0">
                <a:latin typeface="Times New Roman" panose="02020603050405020304" pitchFamily="18" charset="0"/>
                <a:cs typeface="Times New Roman" panose="02020603050405020304" pitchFamily="18" charset="0"/>
              </a:rPr>
              <a:t> High light intensity (50 µmol photons/m²/s)</a:t>
            </a:r>
          </a:p>
          <a:p>
            <a:pPr marL="742950" lvl="1" indent="-285750">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Group 4:</a:t>
            </a:r>
            <a:r>
              <a:rPr lang="en-US" sz="1400" dirty="0">
                <a:latin typeface="Times New Roman" panose="02020603050405020304" pitchFamily="18" charset="0"/>
                <a:cs typeface="Times New Roman" panose="02020603050405020304" pitchFamily="18" charset="0"/>
              </a:rPr>
              <a:t> Very high light intensity (100 µmol photons/m²/s)</a:t>
            </a:r>
          </a:p>
          <a:p>
            <a:pPr marL="742950" lvl="1" indent="-285750">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Duration:</a:t>
            </a:r>
            <a:r>
              <a:rPr lang="en-US" sz="1400" dirty="0">
                <a:latin typeface="Times New Roman" panose="02020603050405020304" pitchFamily="18" charset="0"/>
                <a:cs typeface="Times New Roman" panose="02020603050405020304" pitchFamily="18" charset="0"/>
              </a:rPr>
              <a:t> The experiment runs for 8 weeks.</a:t>
            </a:r>
          </a:p>
          <a:p>
            <a:pPr>
              <a:buFont typeface="Arial" panose="020B0604020202020204" pitchFamily="34" charset="0"/>
              <a:buChar char="•"/>
            </a:pPr>
            <a:r>
              <a:rPr lang="en-US" sz="1400" b="1" dirty="0">
                <a:latin typeface="Times New Roman" panose="02020603050405020304" pitchFamily="18" charset="0"/>
                <a:cs typeface="Times New Roman" panose="02020603050405020304" pitchFamily="18" charset="0"/>
              </a:rPr>
              <a:t>Measurements:</a:t>
            </a:r>
            <a:r>
              <a:rPr lang="en-US" sz="1400" dirty="0">
                <a:latin typeface="Times New Roman" panose="02020603050405020304" pitchFamily="18" charset="0"/>
                <a:cs typeface="Times New Roman" panose="02020603050405020304" pitchFamily="18" charset="0"/>
              </a:rPr>
              <a:t> Algal growth is measured by assessing chlorophyll-a concentrations and algal biomass at regular intervals throughout the study period.</a:t>
            </a:r>
          </a:p>
          <a:p>
            <a:pPr>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1A9A155-38AE-D154-59DF-10FF1A987237}"/>
              </a:ext>
            </a:extLst>
          </p:cNvPr>
          <p:cNvSpPr txBox="1"/>
          <p:nvPr/>
        </p:nvSpPr>
        <p:spPr>
          <a:xfrm>
            <a:off x="5982159" y="5200311"/>
            <a:ext cx="6125378" cy="1600438"/>
          </a:xfrm>
          <a:prstGeom prst="rect">
            <a:avLst/>
          </a:prstGeom>
          <a:noFill/>
          <a:ln>
            <a:solidFill>
              <a:schemeClr val="accent5">
                <a:lumMod val="75000"/>
              </a:schemeClr>
            </a:solidFill>
          </a:ln>
        </p:spPr>
        <p:txBody>
          <a:bodyPr wrap="square">
            <a:spAutoFit/>
          </a:bodyPr>
          <a:lstStyle/>
          <a:p>
            <a:r>
              <a:rPr lang="en-US" sz="1400" b="1" dirty="0">
                <a:latin typeface="Times New Roman" panose="02020603050405020304" pitchFamily="18" charset="0"/>
                <a:cs typeface="Times New Roman" panose="02020603050405020304" pitchFamily="18" charset="0"/>
              </a:rPr>
              <a:t>Data Collection</a:t>
            </a:r>
          </a:p>
          <a:p>
            <a:pPr>
              <a:buFont typeface="+mj-lt"/>
              <a:buAutoNum type="arabicPeriod"/>
            </a:pPr>
            <a:r>
              <a:rPr lang="en-US" sz="1400" b="1" dirty="0">
                <a:latin typeface="Times New Roman" panose="02020603050405020304" pitchFamily="18" charset="0"/>
                <a:cs typeface="Times New Roman" panose="02020603050405020304" pitchFamily="18" charset="0"/>
              </a:rPr>
              <a:t>Chlorophyll-a Concentration:</a:t>
            </a:r>
            <a:r>
              <a:rPr lang="en-US" sz="1400" dirty="0">
                <a:latin typeface="Times New Roman" panose="02020603050405020304" pitchFamily="18" charset="0"/>
                <a:cs typeface="Times New Roman" panose="02020603050405020304" pitchFamily="18" charset="0"/>
              </a:rPr>
              <a:t> Measure the concentration of chlorophyll-a in water samples from each pond to estimate algal growth.</a:t>
            </a:r>
          </a:p>
          <a:p>
            <a:pPr>
              <a:buFont typeface="+mj-lt"/>
              <a:buAutoNum type="arabicPeriod"/>
            </a:pPr>
            <a:r>
              <a:rPr lang="en-US" sz="1400" b="1" dirty="0">
                <a:latin typeface="Times New Roman" panose="02020603050405020304" pitchFamily="18" charset="0"/>
                <a:cs typeface="Times New Roman" panose="02020603050405020304" pitchFamily="18" charset="0"/>
              </a:rPr>
              <a:t>Algal Biomass:</a:t>
            </a:r>
            <a:r>
              <a:rPr lang="en-US" sz="1400" dirty="0">
                <a:latin typeface="Times New Roman" panose="02020603050405020304" pitchFamily="18" charset="0"/>
                <a:cs typeface="Times New Roman" panose="02020603050405020304" pitchFamily="18" charset="0"/>
              </a:rPr>
              <a:t> Assess the total biomass of algae in each pond by collecting and drying algal samples.</a:t>
            </a:r>
          </a:p>
          <a:p>
            <a:pPr>
              <a:buFont typeface="+mj-lt"/>
              <a:buAutoNum type="arabicPeriod"/>
            </a:pPr>
            <a:r>
              <a:rPr lang="en-US" sz="1400" b="1" dirty="0">
                <a:latin typeface="Times New Roman" panose="02020603050405020304" pitchFamily="18" charset="0"/>
                <a:cs typeface="Times New Roman" panose="02020603050405020304" pitchFamily="18" charset="0"/>
              </a:rPr>
              <a:t>Growth Rate:</a:t>
            </a:r>
            <a:r>
              <a:rPr lang="en-US" sz="1400" dirty="0">
                <a:latin typeface="Times New Roman" panose="02020603050405020304" pitchFamily="18" charset="0"/>
                <a:cs typeface="Times New Roman" panose="02020603050405020304" pitchFamily="18" charset="0"/>
              </a:rPr>
              <a:t> Calculate the growth rate of algae using changes in chlorophyll-a concentration and biomass over time.</a:t>
            </a:r>
          </a:p>
        </p:txBody>
      </p:sp>
      <p:sp>
        <p:nvSpPr>
          <p:cNvPr id="6" name="TextBox 5">
            <a:extLst>
              <a:ext uri="{FF2B5EF4-FFF2-40B4-BE49-F238E27FC236}">
                <a16:creationId xmlns:a16="http://schemas.microsoft.com/office/drawing/2014/main" id="{10391F7B-A24B-85B0-E352-2C3C79E073BB}"/>
              </a:ext>
            </a:extLst>
          </p:cNvPr>
          <p:cNvSpPr txBox="1"/>
          <p:nvPr/>
        </p:nvSpPr>
        <p:spPr>
          <a:xfrm>
            <a:off x="6370819" y="888585"/>
            <a:ext cx="5516379" cy="3693319"/>
          </a:xfrm>
          <a:prstGeom prst="rect">
            <a:avLst/>
          </a:prstGeom>
          <a:solidFill>
            <a:schemeClr val="accent3">
              <a:lumMod val="40000"/>
              <a:lumOff val="60000"/>
            </a:schemeClr>
          </a:solidFill>
          <a:ln>
            <a:solidFill>
              <a:schemeClr val="accent5">
                <a:lumMod val="75000"/>
              </a:schemeClr>
            </a:solidFill>
          </a:ln>
        </p:spPr>
        <p:txBody>
          <a:bodyPr wrap="square">
            <a:spAutoFit/>
          </a:bodyPr>
          <a:lstStyle/>
          <a:p>
            <a:pPr>
              <a:buFont typeface="+mj-lt"/>
              <a:buAutoNum type="arabicPeriod"/>
            </a:pPr>
            <a:r>
              <a:rPr lang="en-US" b="1" dirty="0">
                <a:solidFill>
                  <a:srgbClr val="FF0000"/>
                </a:solidFill>
              </a:rPr>
              <a:t>Research Question</a:t>
            </a:r>
            <a:r>
              <a:rPr lang="en-US" b="1" dirty="0"/>
              <a:t>:</a:t>
            </a:r>
            <a:r>
              <a:rPr lang="en-US" dirty="0"/>
              <a:t> How does light intensity affect the growth rate of algae in freshwater ponds?</a:t>
            </a:r>
          </a:p>
          <a:p>
            <a:pPr>
              <a:buFont typeface="+mj-lt"/>
              <a:buAutoNum type="arabicPeriod"/>
            </a:pPr>
            <a:r>
              <a:rPr lang="en-US" b="1" dirty="0">
                <a:solidFill>
                  <a:srgbClr val="FF0000"/>
                </a:solidFill>
              </a:rPr>
              <a:t>Hypothesis</a:t>
            </a:r>
            <a:r>
              <a:rPr lang="en-US" b="1" dirty="0"/>
              <a:t>:</a:t>
            </a:r>
            <a:r>
              <a:rPr lang="en-US" dirty="0"/>
              <a:t> Algal growth rate will increase with light intensity up to a certain point, after which higher light intensities will lead to a decrease in growth rate.</a:t>
            </a:r>
          </a:p>
          <a:p>
            <a:pPr>
              <a:buFont typeface="+mj-lt"/>
              <a:buAutoNum type="arabicPeriod"/>
            </a:pPr>
            <a:r>
              <a:rPr lang="en-US" b="1" dirty="0">
                <a:solidFill>
                  <a:srgbClr val="FF0000"/>
                </a:solidFill>
              </a:rPr>
              <a:t>Main Objectives:</a:t>
            </a:r>
            <a:endParaRPr lang="en-US" dirty="0">
              <a:solidFill>
                <a:srgbClr val="FF0000"/>
              </a:solidFill>
            </a:endParaRPr>
          </a:p>
          <a:p>
            <a:pPr marL="742950" lvl="1" indent="-285750">
              <a:buFont typeface="+mj-lt"/>
              <a:buAutoNum type="arabicPeriod"/>
            </a:pPr>
            <a:r>
              <a:rPr lang="en-US" dirty="0"/>
              <a:t>To assess how different levels of light intensity influence chlorophyll-a concentrations in algae.</a:t>
            </a:r>
          </a:p>
          <a:p>
            <a:pPr marL="742950" lvl="1" indent="-285750">
              <a:buFont typeface="+mj-lt"/>
              <a:buAutoNum type="arabicPeriod"/>
            </a:pPr>
            <a:r>
              <a:rPr lang="en-US" dirty="0"/>
              <a:t>To measure the impact of light intensity on the total algal biomass in freshwater ponds.</a:t>
            </a:r>
          </a:p>
          <a:p>
            <a:pPr marL="742950" lvl="1" indent="-285750">
              <a:buFont typeface="+mj-lt"/>
              <a:buAutoNum type="arabicPeriod"/>
            </a:pPr>
            <a:r>
              <a:rPr lang="en-US" dirty="0"/>
              <a:t>To analyze the relationship between light intensity and algal growth rate.</a:t>
            </a:r>
          </a:p>
        </p:txBody>
      </p:sp>
    </p:spTree>
    <p:extLst>
      <p:ext uri="{BB962C8B-B14F-4D97-AF65-F5344CB8AC3E}">
        <p14:creationId xmlns:p14="http://schemas.microsoft.com/office/powerpoint/2010/main" val="163331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8AF241-BC5C-0709-2E6C-F3826941BA45}"/>
              </a:ext>
            </a:extLst>
          </p:cNvPr>
          <p:cNvSpPr txBox="1"/>
          <p:nvPr/>
        </p:nvSpPr>
        <p:spPr>
          <a:xfrm>
            <a:off x="250163" y="-47327"/>
            <a:ext cx="8016240" cy="4893647"/>
          </a:xfrm>
          <a:prstGeom prst="rect">
            <a:avLst/>
          </a:prstGeom>
          <a:noFill/>
        </p:spPr>
        <p:txBody>
          <a:bodyPr wrap="square">
            <a:spAutoFit/>
          </a:bodyPr>
          <a:lstStyle/>
          <a:p>
            <a:r>
              <a:rPr lang="en-US" sz="1200" b="1" dirty="0">
                <a:latin typeface="Times New Roman" panose="02020603050405020304" pitchFamily="18" charset="0"/>
                <a:cs typeface="Times New Roman" panose="02020603050405020304" pitchFamily="18" charset="0"/>
              </a:rPr>
              <a:t>Case Study: Impact of Soil Moisture on the Growth Rate of Corn Plants</a:t>
            </a:r>
          </a:p>
          <a:p>
            <a:endParaRPr lang="en-US"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Background</a:t>
            </a:r>
          </a:p>
          <a:p>
            <a:r>
              <a:rPr lang="en-US" sz="1200" dirty="0">
                <a:latin typeface="Times New Roman" panose="02020603050405020304" pitchFamily="18" charset="0"/>
                <a:cs typeface="Times New Roman" panose="02020603050405020304" pitchFamily="18" charset="0"/>
              </a:rPr>
              <a:t>A research study aims to explore how varying soil moisture levels affect the growth rate of corn plants. Corn is a crucial crop, and understanding the relationship between soil moisture and plant growth can help optimize irrigation practices. This study involves detailed measurements of growth parameters over a growing season.</a:t>
            </a:r>
          </a:p>
          <a:p>
            <a:r>
              <a:rPr lang="en-US" sz="1200" b="1" dirty="0">
                <a:latin typeface="Times New Roman" panose="02020603050405020304" pitchFamily="18" charset="0"/>
                <a:cs typeface="Times New Roman" panose="02020603050405020304" pitchFamily="18" charset="0"/>
              </a:rPr>
              <a:t>Study Design</a:t>
            </a:r>
          </a:p>
          <a:p>
            <a:r>
              <a:rPr lang="en-US" sz="1200" b="1" dirty="0">
                <a:latin typeface="Times New Roman" panose="02020603050405020304" pitchFamily="18" charset="0"/>
                <a:cs typeface="Times New Roman" panose="02020603050405020304" pitchFamily="18" charset="0"/>
              </a:rPr>
              <a:t>Objective:</a:t>
            </a:r>
            <a:r>
              <a:rPr lang="en-US" sz="1200" dirty="0">
                <a:latin typeface="Times New Roman" panose="02020603050405020304" pitchFamily="18" charset="0"/>
                <a:cs typeface="Times New Roman" panose="02020603050405020304" pitchFamily="18" charset="0"/>
              </a:rPr>
              <a:t> To evaluate how different soil moisture levels influence the growth rate of corn plants.</a:t>
            </a:r>
          </a:p>
          <a:p>
            <a:r>
              <a:rPr lang="en-US" sz="1200" b="1" dirty="0">
                <a:latin typeface="Times New Roman" panose="02020603050405020304" pitchFamily="18" charset="0"/>
                <a:cs typeface="Times New Roman" panose="02020603050405020304" pitchFamily="18" charset="0"/>
              </a:rPr>
              <a:t>Methods:</a:t>
            </a:r>
            <a:endParaRPr lang="en-US" sz="12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Site Selection:</a:t>
            </a:r>
            <a:r>
              <a:rPr lang="en-US" sz="1200" dirty="0">
                <a:latin typeface="Times New Roman" panose="02020603050405020304" pitchFamily="18" charset="0"/>
                <a:cs typeface="Times New Roman" panose="02020603050405020304" pitchFamily="18" charset="0"/>
              </a:rPr>
              <a:t> The study is conducted in five separate plots within an agricultural field with uniform soil and initial conditions.</a:t>
            </a: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Treatment Groups:</a:t>
            </a:r>
            <a:endParaRPr lang="en-US" sz="12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1:</a:t>
            </a:r>
            <a:r>
              <a:rPr lang="en-US" sz="1200" dirty="0">
                <a:latin typeface="Times New Roman" panose="02020603050405020304" pitchFamily="18" charset="0"/>
                <a:cs typeface="Times New Roman" panose="02020603050405020304" pitchFamily="18" charset="0"/>
              </a:rPr>
              <a:t> Very Low Soil Moisture (20%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2:</a:t>
            </a:r>
            <a:r>
              <a:rPr lang="en-US" sz="1200" dirty="0">
                <a:latin typeface="Times New Roman" panose="02020603050405020304" pitchFamily="18" charset="0"/>
                <a:cs typeface="Times New Roman" panose="02020603050405020304" pitchFamily="18" charset="0"/>
              </a:rPr>
              <a:t> Low Soil Moisture (40%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3:</a:t>
            </a:r>
            <a:r>
              <a:rPr lang="en-US" sz="1200" dirty="0">
                <a:latin typeface="Times New Roman" panose="02020603050405020304" pitchFamily="18" charset="0"/>
                <a:cs typeface="Times New Roman" panose="02020603050405020304" pitchFamily="18" charset="0"/>
              </a:rPr>
              <a:t> Moderate Soil Moisture (60%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4:</a:t>
            </a:r>
            <a:r>
              <a:rPr lang="en-US" sz="1200" dirty="0">
                <a:latin typeface="Times New Roman" panose="02020603050405020304" pitchFamily="18" charset="0"/>
                <a:cs typeface="Times New Roman" panose="02020603050405020304" pitchFamily="18" charset="0"/>
              </a:rPr>
              <a:t> High Soil Moisture (80%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5:</a:t>
            </a:r>
            <a:r>
              <a:rPr lang="en-US" sz="1200" dirty="0">
                <a:latin typeface="Times New Roman" panose="02020603050405020304" pitchFamily="18" charset="0"/>
                <a:cs typeface="Times New Roman" panose="02020603050405020304" pitchFamily="18" charset="0"/>
              </a:rPr>
              <a:t> Very High Soil Moisture (100% soil water content)</a:t>
            </a: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Duration:</a:t>
            </a:r>
            <a:r>
              <a:rPr lang="en-US" sz="1200" dirty="0">
                <a:latin typeface="Times New Roman" panose="02020603050405020304" pitchFamily="18" charset="0"/>
                <a:cs typeface="Times New Roman" panose="02020603050405020304" pitchFamily="18" charset="0"/>
              </a:rPr>
              <a:t> The experiment runs for 12 weeks during the growing season.</a:t>
            </a: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Measurements:</a:t>
            </a:r>
            <a:endParaRPr lang="en-US" sz="12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Plant Height:</a:t>
            </a:r>
            <a:r>
              <a:rPr lang="en-US" sz="1200" dirty="0">
                <a:latin typeface="Times New Roman" panose="02020603050405020304" pitchFamily="18" charset="0"/>
                <a:cs typeface="Times New Roman" panose="02020603050405020304" pitchFamily="18" charset="0"/>
              </a:rPr>
              <a:t> Measured in centimeters at weeks 4, 8, and 12.</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Leaf Area Index (LAI):</a:t>
            </a:r>
            <a:r>
              <a:rPr lang="en-US" sz="1200" dirty="0">
                <a:latin typeface="Times New Roman" panose="02020603050405020304" pitchFamily="18" charset="0"/>
                <a:cs typeface="Times New Roman" panose="02020603050405020304" pitchFamily="18" charset="0"/>
              </a:rPr>
              <a:t> Measured at the same time points to assess leaf area relative to ground area.</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Total Biomass:</a:t>
            </a:r>
            <a:r>
              <a:rPr lang="en-US" sz="1200" dirty="0">
                <a:latin typeface="Times New Roman" panose="02020603050405020304" pitchFamily="18" charset="0"/>
                <a:cs typeface="Times New Roman" panose="02020603050405020304" pitchFamily="18" charset="0"/>
              </a:rPr>
              <a:t> Collected at the end of the study by harvesting plants, drying them, and weighing them in grams.</a:t>
            </a:r>
          </a:p>
          <a:p>
            <a:r>
              <a:rPr lang="en-US" sz="1200" b="1" dirty="0">
                <a:latin typeface="Times New Roman" panose="02020603050405020304" pitchFamily="18" charset="0"/>
                <a:cs typeface="Times New Roman" panose="02020603050405020304" pitchFamily="18" charset="0"/>
              </a:rPr>
              <a:t>Data Collection</a:t>
            </a:r>
          </a:p>
          <a:p>
            <a:pPr>
              <a:buFont typeface="+mj-lt"/>
              <a:buAutoNum type="arabicPeriod"/>
            </a:pPr>
            <a:r>
              <a:rPr lang="en-US" sz="1200" b="1" dirty="0">
                <a:latin typeface="Times New Roman" panose="02020603050405020304" pitchFamily="18" charset="0"/>
                <a:cs typeface="Times New Roman" panose="02020603050405020304" pitchFamily="18" charset="0"/>
              </a:rPr>
              <a:t>Plant Height:</a:t>
            </a:r>
            <a:r>
              <a:rPr lang="en-US" sz="1200" dirty="0">
                <a:latin typeface="Times New Roman" panose="02020603050405020304" pitchFamily="18" charset="0"/>
                <a:cs typeface="Times New Roman" panose="02020603050405020304" pitchFamily="18" charset="0"/>
              </a:rPr>
              <a:t> Recorded in centimeters at each time point.</a:t>
            </a:r>
          </a:p>
          <a:p>
            <a:pPr>
              <a:buFont typeface="+mj-lt"/>
              <a:buAutoNum type="arabicPeriod"/>
            </a:pPr>
            <a:r>
              <a:rPr lang="en-US" sz="1200" b="1" dirty="0">
                <a:latin typeface="Times New Roman" panose="02020603050405020304" pitchFamily="18" charset="0"/>
                <a:cs typeface="Times New Roman" panose="02020603050405020304" pitchFamily="18" charset="0"/>
              </a:rPr>
              <a:t>Leaf Area Index (LAI):</a:t>
            </a:r>
            <a:r>
              <a:rPr lang="en-US" sz="1200" dirty="0">
                <a:latin typeface="Times New Roman" panose="02020603050405020304" pitchFamily="18" charset="0"/>
                <a:cs typeface="Times New Roman" panose="02020603050405020304" pitchFamily="18" charset="0"/>
              </a:rPr>
              <a:t> Measured using a leaf area meter to calculate the total leaf area per unit ground area.</a:t>
            </a:r>
          </a:p>
          <a:p>
            <a:pPr>
              <a:buFont typeface="+mj-lt"/>
              <a:buAutoNum type="arabicPeriod"/>
            </a:pPr>
            <a:r>
              <a:rPr lang="en-US" sz="1200" b="1" dirty="0">
                <a:latin typeface="Times New Roman" panose="02020603050405020304" pitchFamily="18" charset="0"/>
                <a:cs typeface="Times New Roman" panose="02020603050405020304" pitchFamily="18" charset="0"/>
              </a:rPr>
              <a:t>Total Biomass:</a:t>
            </a:r>
            <a:r>
              <a:rPr lang="en-US" sz="1200" dirty="0">
                <a:latin typeface="Times New Roman" panose="02020603050405020304" pitchFamily="18" charset="0"/>
                <a:cs typeface="Times New Roman" panose="02020603050405020304" pitchFamily="18" charset="0"/>
              </a:rPr>
              <a:t> Measured in grams after drying and weighing the harvested plants.</a:t>
            </a:r>
          </a:p>
        </p:txBody>
      </p:sp>
      <p:graphicFrame>
        <p:nvGraphicFramePr>
          <p:cNvPr id="7" name="Таблица 6">
            <a:extLst>
              <a:ext uri="{FF2B5EF4-FFF2-40B4-BE49-F238E27FC236}">
                <a16:creationId xmlns:a16="http://schemas.microsoft.com/office/drawing/2014/main" id="{4AA78BBD-91F7-F4BD-FEDD-DDCF4E6D2652}"/>
              </a:ext>
            </a:extLst>
          </p:cNvPr>
          <p:cNvGraphicFramePr>
            <a:graphicFrameLocks noGrp="1"/>
          </p:cNvGraphicFramePr>
          <p:nvPr>
            <p:extLst>
              <p:ext uri="{D42A27DB-BD31-4B8C-83A1-F6EECF244321}">
                <p14:modId xmlns:p14="http://schemas.microsoft.com/office/powerpoint/2010/main" val="3778574096"/>
              </p:ext>
            </p:extLst>
          </p:nvPr>
        </p:nvGraphicFramePr>
        <p:xfrm>
          <a:off x="1085305" y="4846320"/>
          <a:ext cx="10515600" cy="1828800"/>
        </p:xfrm>
        <a:graphic>
          <a:graphicData uri="http://schemas.openxmlformats.org/drawingml/2006/table">
            <a:tbl>
              <a:tblPr>
                <a:tableStyleId>{69CF1AB2-1976-4502-BF36-3FF5EA218861}</a:tableStyleId>
              </a:tblPr>
              <a:tblGrid>
                <a:gridCol w="1314450">
                  <a:extLst>
                    <a:ext uri="{9D8B030D-6E8A-4147-A177-3AD203B41FA5}">
                      <a16:colId xmlns:a16="http://schemas.microsoft.com/office/drawing/2014/main" val="2980489995"/>
                    </a:ext>
                  </a:extLst>
                </a:gridCol>
                <a:gridCol w="1314450">
                  <a:extLst>
                    <a:ext uri="{9D8B030D-6E8A-4147-A177-3AD203B41FA5}">
                      <a16:colId xmlns:a16="http://schemas.microsoft.com/office/drawing/2014/main" val="1342137033"/>
                    </a:ext>
                  </a:extLst>
                </a:gridCol>
                <a:gridCol w="1314450">
                  <a:extLst>
                    <a:ext uri="{9D8B030D-6E8A-4147-A177-3AD203B41FA5}">
                      <a16:colId xmlns:a16="http://schemas.microsoft.com/office/drawing/2014/main" val="2229014499"/>
                    </a:ext>
                  </a:extLst>
                </a:gridCol>
                <a:gridCol w="1314450">
                  <a:extLst>
                    <a:ext uri="{9D8B030D-6E8A-4147-A177-3AD203B41FA5}">
                      <a16:colId xmlns:a16="http://schemas.microsoft.com/office/drawing/2014/main" val="480042568"/>
                    </a:ext>
                  </a:extLst>
                </a:gridCol>
                <a:gridCol w="1314450">
                  <a:extLst>
                    <a:ext uri="{9D8B030D-6E8A-4147-A177-3AD203B41FA5}">
                      <a16:colId xmlns:a16="http://schemas.microsoft.com/office/drawing/2014/main" val="37045061"/>
                    </a:ext>
                  </a:extLst>
                </a:gridCol>
                <a:gridCol w="1314450">
                  <a:extLst>
                    <a:ext uri="{9D8B030D-6E8A-4147-A177-3AD203B41FA5}">
                      <a16:colId xmlns:a16="http://schemas.microsoft.com/office/drawing/2014/main" val="2274736613"/>
                    </a:ext>
                  </a:extLst>
                </a:gridCol>
                <a:gridCol w="1314450">
                  <a:extLst>
                    <a:ext uri="{9D8B030D-6E8A-4147-A177-3AD203B41FA5}">
                      <a16:colId xmlns:a16="http://schemas.microsoft.com/office/drawing/2014/main" val="4189199088"/>
                    </a:ext>
                  </a:extLst>
                </a:gridCol>
                <a:gridCol w="1314450">
                  <a:extLst>
                    <a:ext uri="{9D8B030D-6E8A-4147-A177-3AD203B41FA5}">
                      <a16:colId xmlns:a16="http://schemas.microsoft.com/office/drawing/2014/main" val="4033422642"/>
                    </a:ext>
                  </a:extLst>
                </a:gridCol>
              </a:tblGrid>
              <a:tr h="0">
                <a:tc>
                  <a:txBody>
                    <a:bodyPr/>
                    <a:lstStyle/>
                    <a:p>
                      <a:r>
                        <a:rPr lang="en-US" sz="1200" b="1"/>
                        <a:t>Soil Moisture Group</a:t>
                      </a:r>
                      <a:endParaRPr lang="en-US" sz="1200"/>
                    </a:p>
                  </a:txBody>
                  <a:tcPr anchor="ctr"/>
                </a:tc>
                <a:tc>
                  <a:txBody>
                    <a:bodyPr/>
                    <a:lstStyle/>
                    <a:p>
                      <a:r>
                        <a:rPr lang="en-US" sz="1200" b="1"/>
                        <a:t>Height at Week 4 (cm)</a:t>
                      </a:r>
                      <a:endParaRPr lang="en-US" sz="1200"/>
                    </a:p>
                  </a:txBody>
                  <a:tcPr anchor="ctr"/>
                </a:tc>
                <a:tc>
                  <a:txBody>
                    <a:bodyPr/>
                    <a:lstStyle/>
                    <a:p>
                      <a:r>
                        <a:rPr lang="en-US" sz="1200" b="1"/>
                        <a:t>Height at Week 8 (cm)</a:t>
                      </a:r>
                      <a:endParaRPr lang="en-US" sz="1200"/>
                    </a:p>
                  </a:txBody>
                  <a:tcPr anchor="ctr"/>
                </a:tc>
                <a:tc>
                  <a:txBody>
                    <a:bodyPr/>
                    <a:lstStyle/>
                    <a:p>
                      <a:r>
                        <a:rPr lang="en-US" sz="1200" b="1"/>
                        <a:t>Height at Week 12 (cm)</a:t>
                      </a:r>
                      <a:endParaRPr lang="en-US" sz="1200"/>
                    </a:p>
                  </a:txBody>
                  <a:tcPr anchor="ctr"/>
                </a:tc>
                <a:tc>
                  <a:txBody>
                    <a:bodyPr/>
                    <a:lstStyle/>
                    <a:p>
                      <a:r>
                        <a:rPr lang="en-US" sz="1200" b="1" dirty="0"/>
                        <a:t>LAI at Week 4</a:t>
                      </a:r>
                      <a:endParaRPr lang="en-US" sz="1200" dirty="0"/>
                    </a:p>
                  </a:txBody>
                  <a:tcPr anchor="ctr"/>
                </a:tc>
                <a:tc>
                  <a:txBody>
                    <a:bodyPr/>
                    <a:lstStyle/>
                    <a:p>
                      <a:r>
                        <a:rPr lang="en-US" sz="1200" b="1"/>
                        <a:t>LAI at Week 8</a:t>
                      </a:r>
                      <a:endParaRPr lang="en-US" sz="1200"/>
                    </a:p>
                  </a:txBody>
                  <a:tcPr anchor="ctr"/>
                </a:tc>
                <a:tc>
                  <a:txBody>
                    <a:bodyPr/>
                    <a:lstStyle/>
                    <a:p>
                      <a:r>
                        <a:rPr lang="en-US" sz="1200" b="1"/>
                        <a:t>LAI at Week 12</a:t>
                      </a:r>
                      <a:endParaRPr lang="en-US" sz="1200"/>
                    </a:p>
                  </a:txBody>
                  <a:tcPr anchor="ctr"/>
                </a:tc>
                <a:tc>
                  <a:txBody>
                    <a:bodyPr/>
                    <a:lstStyle/>
                    <a:p>
                      <a:r>
                        <a:rPr lang="en-US" sz="1200" b="1"/>
                        <a:t>Total Biomass (g)</a:t>
                      </a:r>
                      <a:endParaRPr lang="en-US" sz="1200"/>
                    </a:p>
                  </a:txBody>
                  <a:tcPr anchor="ctr"/>
                </a:tc>
                <a:extLst>
                  <a:ext uri="{0D108BD9-81ED-4DB2-BD59-A6C34878D82A}">
                    <a16:rowId xmlns:a16="http://schemas.microsoft.com/office/drawing/2014/main" val="1741855939"/>
                  </a:ext>
                </a:extLst>
              </a:tr>
              <a:tr h="0">
                <a:tc>
                  <a:txBody>
                    <a:bodyPr/>
                    <a:lstStyle/>
                    <a:p>
                      <a:r>
                        <a:rPr lang="en-US" sz="1200"/>
                        <a:t>Very Low (20%)</a:t>
                      </a:r>
                    </a:p>
                  </a:txBody>
                  <a:tcPr anchor="ctr"/>
                </a:tc>
                <a:tc>
                  <a:txBody>
                    <a:bodyPr/>
                    <a:lstStyle/>
                    <a:p>
                      <a:r>
                        <a:rPr lang="ru-RU" sz="1200" dirty="0"/>
                        <a:t>15</a:t>
                      </a:r>
                    </a:p>
                  </a:txBody>
                  <a:tcPr anchor="ctr"/>
                </a:tc>
                <a:tc>
                  <a:txBody>
                    <a:bodyPr/>
                    <a:lstStyle/>
                    <a:p>
                      <a:r>
                        <a:rPr lang="ru-RU" sz="1200"/>
                        <a:t>30</a:t>
                      </a:r>
                    </a:p>
                  </a:txBody>
                  <a:tcPr anchor="ctr"/>
                </a:tc>
                <a:tc>
                  <a:txBody>
                    <a:bodyPr/>
                    <a:lstStyle/>
                    <a:p>
                      <a:r>
                        <a:rPr lang="ru-RU" sz="1200"/>
                        <a:t>45</a:t>
                      </a:r>
                    </a:p>
                  </a:txBody>
                  <a:tcPr anchor="ctr"/>
                </a:tc>
                <a:tc>
                  <a:txBody>
                    <a:bodyPr/>
                    <a:lstStyle/>
                    <a:p>
                      <a:r>
                        <a:rPr lang="ru-RU" sz="1200"/>
                        <a:t>0.8</a:t>
                      </a:r>
                    </a:p>
                  </a:txBody>
                  <a:tcPr anchor="ctr"/>
                </a:tc>
                <a:tc>
                  <a:txBody>
                    <a:bodyPr/>
                    <a:lstStyle/>
                    <a:p>
                      <a:r>
                        <a:rPr lang="ru-RU" sz="1200"/>
                        <a:t>1.2</a:t>
                      </a:r>
                    </a:p>
                  </a:txBody>
                  <a:tcPr anchor="ctr"/>
                </a:tc>
                <a:tc>
                  <a:txBody>
                    <a:bodyPr/>
                    <a:lstStyle/>
                    <a:p>
                      <a:r>
                        <a:rPr lang="ru-RU" sz="1200" dirty="0"/>
                        <a:t>1.5</a:t>
                      </a:r>
                    </a:p>
                  </a:txBody>
                  <a:tcPr anchor="ctr"/>
                </a:tc>
                <a:tc>
                  <a:txBody>
                    <a:bodyPr/>
                    <a:lstStyle/>
                    <a:p>
                      <a:r>
                        <a:rPr lang="ru-RU" sz="1200"/>
                        <a:t>150</a:t>
                      </a:r>
                    </a:p>
                  </a:txBody>
                  <a:tcPr anchor="ctr"/>
                </a:tc>
                <a:extLst>
                  <a:ext uri="{0D108BD9-81ED-4DB2-BD59-A6C34878D82A}">
                    <a16:rowId xmlns:a16="http://schemas.microsoft.com/office/drawing/2014/main" val="2080261726"/>
                  </a:ext>
                </a:extLst>
              </a:tr>
              <a:tr h="0">
                <a:tc>
                  <a:txBody>
                    <a:bodyPr/>
                    <a:lstStyle/>
                    <a:p>
                      <a:r>
                        <a:rPr lang="en-US" sz="1200"/>
                        <a:t>Low (40%)</a:t>
                      </a:r>
                    </a:p>
                  </a:txBody>
                  <a:tcPr anchor="ctr"/>
                </a:tc>
                <a:tc>
                  <a:txBody>
                    <a:bodyPr/>
                    <a:lstStyle/>
                    <a:p>
                      <a:r>
                        <a:rPr lang="ru-RU" sz="1200"/>
                        <a:t>18</a:t>
                      </a:r>
                    </a:p>
                  </a:txBody>
                  <a:tcPr anchor="ctr"/>
                </a:tc>
                <a:tc>
                  <a:txBody>
                    <a:bodyPr/>
                    <a:lstStyle/>
                    <a:p>
                      <a:r>
                        <a:rPr lang="ru-RU" sz="1200"/>
                        <a:t>35</a:t>
                      </a:r>
                    </a:p>
                  </a:txBody>
                  <a:tcPr anchor="ctr"/>
                </a:tc>
                <a:tc>
                  <a:txBody>
                    <a:bodyPr/>
                    <a:lstStyle/>
                    <a:p>
                      <a:r>
                        <a:rPr lang="ru-RU" sz="1200"/>
                        <a:t>55</a:t>
                      </a:r>
                    </a:p>
                  </a:txBody>
                  <a:tcPr anchor="ctr"/>
                </a:tc>
                <a:tc>
                  <a:txBody>
                    <a:bodyPr/>
                    <a:lstStyle/>
                    <a:p>
                      <a:r>
                        <a:rPr lang="ru-RU" sz="1200"/>
                        <a:t>1.0</a:t>
                      </a:r>
                    </a:p>
                  </a:txBody>
                  <a:tcPr anchor="ctr"/>
                </a:tc>
                <a:tc>
                  <a:txBody>
                    <a:bodyPr/>
                    <a:lstStyle/>
                    <a:p>
                      <a:r>
                        <a:rPr lang="ru-RU" sz="1200"/>
                        <a:t>1.5</a:t>
                      </a:r>
                    </a:p>
                  </a:txBody>
                  <a:tcPr anchor="ctr"/>
                </a:tc>
                <a:tc>
                  <a:txBody>
                    <a:bodyPr/>
                    <a:lstStyle/>
                    <a:p>
                      <a:r>
                        <a:rPr lang="ru-RU" sz="1200"/>
                        <a:t>1.8</a:t>
                      </a:r>
                    </a:p>
                  </a:txBody>
                  <a:tcPr anchor="ctr"/>
                </a:tc>
                <a:tc>
                  <a:txBody>
                    <a:bodyPr/>
                    <a:lstStyle/>
                    <a:p>
                      <a:r>
                        <a:rPr lang="ru-RU" sz="1200"/>
                        <a:t>180</a:t>
                      </a:r>
                    </a:p>
                  </a:txBody>
                  <a:tcPr anchor="ctr"/>
                </a:tc>
                <a:extLst>
                  <a:ext uri="{0D108BD9-81ED-4DB2-BD59-A6C34878D82A}">
                    <a16:rowId xmlns:a16="http://schemas.microsoft.com/office/drawing/2014/main" val="2150799971"/>
                  </a:ext>
                </a:extLst>
              </a:tr>
              <a:tr h="0">
                <a:tc>
                  <a:txBody>
                    <a:bodyPr/>
                    <a:lstStyle/>
                    <a:p>
                      <a:r>
                        <a:rPr lang="en-US" sz="1200"/>
                        <a:t>Moderate (60%)</a:t>
                      </a:r>
                    </a:p>
                  </a:txBody>
                  <a:tcPr anchor="ctr"/>
                </a:tc>
                <a:tc>
                  <a:txBody>
                    <a:bodyPr/>
                    <a:lstStyle/>
                    <a:p>
                      <a:r>
                        <a:rPr lang="ru-RU" sz="1200"/>
                        <a:t>22</a:t>
                      </a:r>
                    </a:p>
                  </a:txBody>
                  <a:tcPr anchor="ctr"/>
                </a:tc>
                <a:tc>
                  <a:txBody>
                    <a:bodyPr/>
                    <a:lstStyle/>
                    <a:p>
                      <a:r>
                        <a:rPr lang="ru-RU" sz="1200"/>
                        <a:t>40</a:t>
                      </a:r>
                    </a:p>
                  </a:txBody>
                  <a:tcPr anchor="ctr"/>
                </a:tc>
                <a:tc>
                  <a:txBody>
                    <a:bodyPr/>
                    <a:lstStyle/>
                    <a:p>
                      <a:r>
                        <a:rPr lang="ru-RU" sz="1200"/>
                        <a:t>65</a:t>
                      </a:r>
                    </a:p>
                  </a:txBody>
                  <a:tcPr anchor="ctr"/>
                </a:tc>
                <a:tc>
                  <a:txBody>
                    <a:bodyPr/>
                    <a:lstStyle/>
                    <a:p>
                      <a:r>
                        <a:rPr lang="ru-RU" sz="1200"/>
                        <a:t>1.2</a:t>
                      </a:r>
                    </a:p>
                  </a:txBody>
                  <a:tcPr anchor="ctr"/>
                </a:tc>
                <a:tc>
                  <a:txBody>
                    <a:bodyPr/>
                    <a:lstStyle/>
                    <a:p>
                      <a:r>
                        <a:rPr lang="ru-RU" sz="1200"/>
                        <a:t>1.8</a:t>
                      </a:r>
                    </a:p>
                  </a:txBody>
                  <a:tcPr anchor="ctr"/>
                </a:tc>
                <a:tc>
                  <a:txBody>
                    <a:bodyPr/>
                    <a:lstStyle/>
                    <a:p>
                      <a:r>
                        <a:rPr lang="ru-RU" sz="1200"/>
                        <a:t>2.0</a:t>
                      </a:r>
                    </a:p>
                  </a:txBody>
                  <a:tcPr anchor="ctr"/>
                </a:tc>
                <a:tc>
                  <a:txBody>
                    <a:bodyPr/>
                    <a:lstStyle/>
                    <a:p>
                      <a:r>
                        <a:rPr lang="ru-RU" sz="1200"/>
                        <a:t>220</a:t>
                      </a:r>
                    </a:p>
                  </a:txBody>
                  <a:tcPr anchor="ctr"/>
                </a:tc>
                <a:extLst>
                  <a:ext uri="{0D108BD9-81ED-4DB2-BD59-A6C34878D82A}">
                    <a16:rowId xmlns:a16="http://schemas.microsoft.com/office/drawing/2014/main" val="3227126103"/>
                  </a:ext>
                </a:extLst>
              </a:tr>
              <a:tr h="0">
                <a:tc>
                  <a:txBody>
                    <a:bodyPr/>
                    <a:lstStyle/>
                    <a:p>
                      <a:r>
                        <a:rPr lang="en-US" sz="1200"/>
                        <a:t>High (80%)</a:t>
                      </a:r>
                    </a:p>
                  </a:txBody>
                  <a:tcPr anchor="ctr"/>
                </a:tc>
                <a:tc>
                  <a:txBody>
                    <a:bodyPr/>
                    <a:lstStyle/>
                    <a:p>
                      <a:r>
                        <a:rPr lang="ru-RU" sz="1200"/>
                        <a:t>25</a:t>
                      </a:r>
                    </a:p>
                  </a:txBody>
                  <a:tcPr anchor="ctr"/>
                </a:tc>
                <a:tc>
                  <a:txBody>
                    <a:bodyPr/>
                    <a:lstStyle/>
                    <a:p>
                      <a:r>
                        <a:rPr lang="ru-RU" sz="1200"/>
                        <a:t>45</a:t>
                      </a:r>
                    </a:p>
                  </a:txBody>
                  <a:tcPr anchor="ctr"/>
                </a:tc>
                <a:tc>
                  <a:txBody>
                    <a:bodyPr/>
                    <a:lstStyle/>
                    <a:p>
                      <a:r>
                        <a:rPr lang="ru-RU" sz="1200"/>
                        <a:t>70</a:t>
                      </a:r>
                    </a:p>
                  </a:txBody>
                  <a:tcPr anchor="ctr"/>
                </a:tc>
                <a:tc>
                  <a:txBody>
                    <a:bodyPr/>
                    <a:lstStyle/>
                    <a:p>
                      <a:r>
                        <a:rPr lang="ru-RU" sz="1200"/>
                        <a:t>1.5</a:t>
                      </a:r>
                    </a:p>
                  </a:txBody>
                  <a:tcPr anchor="ctr"/>
                </a:tc>
                <a:tc>
                  <a:txBody>
                    <a:bodyPr/>
                    <a:lstStyle/>
                    <a:p>
                      <a:r>
                        <a:rPr lang="ru-RU" sz="1200"/>
                        <a:t>2.0</a:t>
                      </a:r>
                    </a:p>
                  </a:txBody>
                  <a:tcPr anchor="ctr"/>
                </a:tc>
                <a:tc>
                  <a:txBody>
                    <a:bodyPr/>
                    <a:lstStyle/>
                    <a:p>
                      <a:r>
                        <a:rPr lang="ru-RU" sz="1200"/>
                        <a:t>2.2</a:t>
                      </a:r>
                    </a:p>
                  </a:txBody>
                  <a:tcPr anchor="ctr"/>
                </a:tc>
                <a:tc>
                  <a:txBody>
                    <a:bodyPr/>
                    <a:lstStyle/>
                    <a:p>
                      <a:r>
                        <a:rPr lang="ru-RU" sz="1200"/>
                        <a:t>250</a:t>
                      </a:r>
                    </a:p>
                  </a:txBody>
                  <a:tcPr anchor="ctr"/>
                </a:tc>
                <a:extLst>
                  <a:ext uri="{0D108BD9-81ED-4DB2-BD59-A6C34878D82A}">
                    <a16:rowId xmlns:a16="http://schemas.microsoft.com/office/drawing/2014/main" val="1785868411"/>
                  </a:ext>
                </a:extLst>
              </a:tr>
              <a:tr h="0">
                <a:tc>
                  <a:txBody>
                    <a:bodyPr/>
                    <a:lstStyle/>
                    <a:p>
                      <a:r>
                        <a:rPr lang="en-US" sz="1200"/>
                        <a:t>Very High (100%)</a:t>
                      </a:r>
                    </a:p>
                  </a:txBody>
                  <a:tcPr anchor="ctr"/>
                </a:tc>
                <a:tc>
                  <a:txBody>
                    <a:bodyPr/>
                    <a:lstStyle/>
                    <a:p>
                      <a:r>
                        <a:rPr lang="ru-RU" sz="1200"/>
                        <a:t>28</a:t>
                      </a:r>
                    </a:p>
                  </a:txBody>
                  <a:tcPr anchor="ctr"/>
                </a:tc>
                <a:tc>
                  <a:txBody>
                    <a:bodyPr/>
                    <a:lstStyle/>
                    <a:p>
                      <a:r>
                        <a:rPr lang="ru-RU" sz="1200"/>
                        <a:t>50</a:t>
                      </a:r>
                    </a:p>
                  </a:txBody>
                  <a:tcPr anchor="ctr"/>
                </a:tc>
                <a:tc>
                  <a:txBody>
                    <a:bodyPr/>
                    <a:lstStyle/>
                    <a:p>
                      <a:r>
                        <a:rPr lang="ru-RU" sz="1200"/>
                        <a:t>72</a:t>
                      </a:r>
                    </a:p>
                  </a:txBody>
                  <a:tcPr anchor="ctr"/>
                </a:tc>
                <a:tc>
                  <a:txBody>
                    <a:bodyPr/>
                    <a:lstStyle/>
                    <a:p>
                      <a:r>
                        <a:rPr lang="ru-RU" sz="1200"/>
                        <a:t>1.8</a:t>
                      </a:r>
                    </a:p>
                  </a:txBody>
                  <a:tcPr anchor="ctr"/>
                </a:tc>
                <a:tc>
                  <a:txBody>
                    <a:bodyPr/>
                    <a:lstStyle/>
                    <a:p>
                      <a:r>
                        <a:rPr lang="ru-RU" sz="1200"/>
                        <a:t>2.2</a:t>
                      </a:r>
                    </a:p>
                  </a:txBody>
                  <a:tcPr anchor="ctr"/>
                </a:tc>
                <a:tc>
                  <a:txBody>
                    <a:bodyPr/>
                    <a:lstStyle/>
                    <a:p>
                      <a:r>
                        <a:rPr lang="ru-RU" sz="1200"/>
                        <a:t>2.3</a:t>
                      </a:r>
                    </a:p>
                  </a:txBody>
                  <a:tcPr anchor="ctr"/>
                </a:tc>
                <a:tc>
                  <a:txBody>
                    <a:bodyPr/>
                    <a:lstStyle/>
                    <a:p>
                      <a:r>
                        <a:rPr lang="ru-RU" sz="1200" dirty="0"/>
                        <a:t>270</a:t>
                      </a:r>
                    </a:p>
                  </a:txBody>
                  <a:tcPr anchor="ctr"/>
                </a:tc>
                <a:extLst>
                  <a:ext uri="{0D108BD9-81ED-4DB2-BD59-A6C34878D82A}">
                    <a16:rowId xmlns:a16="http://schemas.microsoft.com/office/drawing/2014/main" val="3505731222"/>
                  </a:ext>
                </a:extLst>
              </a:tr>
            </a:tbl>
          </a:graphicData>
        </a:graphic>
      </p:graphicFrame>
      <p:sp>
        <p:nvSpPr>
          <p:cNvPr id="8" name="Rectangle 1">
            <a:extLst>
              <a:ext uri="{FF2B5EF4-FFF2-40B4-BE49-F238E27FC236}">
                <a16:creationId xmlns:a16="http://schemas.microsoft.com/office/drawing/2014/main" id="{C12D2213-5D6D-F153-1B72-3835B24C5954}"/>
              </a:ext>
            </a:extLst>
          </p:cNvPr>
          <p:cNvSpPr>
            <a:spLocks noChangeArrowheads="1"/>
          </p:cNvSpPr>
          <p:nvPr/>
        </p:nvSpPr>
        <p:spPr bwMode="auto">
          <a:xfrm>
            <a:off x="0" y="4737626"/>
            <a:ext cx="15914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Example</a:t>
            </a:r>
            <a:r>
              <a:rPr kumimoji="0" lang="ru-RU" altLang="ru-RU" sz="1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618E686-BC64-8D74-8D5E-99BE10DE78FC}"/>
              </a:ext>
            </a:extLst>
          </p:cNvPr>
          <p:cNvSpPr txBox="1"/>
          <p:nvPr/>
        </p:nvSpPr>
        <p:spPr>
          <a:xfrm>
            <a:off x="7933718" y="2228671"/>
            <a:ext cx="4704202" cy="1200329"/>
          </a:xfrm>
          <a:prstGeom prst="rect">
            <a:avLst/>
          </a:prstGeom>
          <a:noFill/>
        </p:spPr>
        <p:txBody>
          <a:bodyPr wrap="square">
            <a:spAutoFit/>
          </a:bodyPr>
          <a:lstStyle/>
          <a:p>
            <a:r>
              <a:rPr lang="en-US" b="1" dirty="0">
                <a:solidFill>
                  <a:srgbClr val="FF0000"/>
                </a:solidFill>
              </a:rPr>
              <a:t>Identify the Research Question - ?</a:t>
            </a:r>
          </a:p>
          <a:p>
            <a:r>
              <a:rPr lang="en-US" b="1" dirty="0">
                <a:solidFill>
                  <a:srgbClr val="FF0000"/>
                </a:solidFill>
              </a:rPr>
              <a:t>Formulate the Hypothesis - ?</a:t>
            </a:r>
            <a:endParaRPr lang="en-US" dirty="0">
              <a:solidFill>
                <a:srgbClr val="FF0000"/>
              </a:solidFill>
            </a:endParaRPr>
          </a:p>
          <a:p>
            <a:r>
              <a:rPr lang="en-US" b="1" dirty="0">
                <a:solidFill>
                  <a:srgbClr val="FF0000"/>
                </a:solidFill>
              </a:rPr>
              <a:t>Define the Main Objectives -?</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193356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8AF241-BC5C-0709-2E6C-F3826941BA45}"/>
              </a:ext>
            </a:extLst>
          </p:cNvPr>
          <p:cNvSpPr txBox="1"/>
          <p:nvPr/>
        </p:nvSpPr>
        <p:spPr>
          <a:xfrm>
            <a:off x="0" y="-47327"/>
            <a:ext cx="7914640" cy="4893647"/>
          </a:xfrm>
          <a:prstGeom prst="rect">
            <a:avLst/>
          </a:prstGeom>
          <a:noFill/>
        </p:spPr>
        <p:txBody>
          <a:bodyPr wrap="square">
            <a:spAutoFit/>
          </a:bodyPr>
          <a:lstStyle/>
          <a:p>
            <a:r>
              <a:rPr lang="en-US" sz="1200" b="1" dirty="0">
                <a:latin typeface="Times New Roman" panose="02020603050405020304" pitchFamily="18" charset="0"/>
                <a:cs typeface="Times New Roman" panose="02020603050405020304" pitchFamily="18" charset="0"/>
              </a:rPr>
              <a:t>Case Study: Impact of Soil Moisture on the Growth Rate of Corn Plants</a:t>
            </a:r>
          </a:p>
          <a:p>
            <a:endParaRPr lang="en-US" sz="1200" b="1" dirty="0">
              <a:latin typeface="Times New Roman" panose="02020603050405020304" pitchFamily="18" charset="0"/>
              <a:cs typeface="Times New Roman" panose="02020603050405020304" pitchFamily="18" charset="0"/>
            </a:endParaRPr>
          </a:p>
          <a:p>
            <a:r>
              <a:rPr lang="en-US" sz="1200" b="1" dirty="0">
                <a:latin typeface="Times New Roman" panose="02020603050405020304" pitchFamily="18" charset="0"/>
                <a:cs typeface="Times New Roman" panose="02020603050405020304" pitchFamily="18" charset="0"/>
              </a:rPr>
              <a:t>Background</a:t>
            </a:r>
          </a:p>
          <a:p>
            <a:r>
              <a:rPr lang="en-US" sz="1200" dirty="0">
                <a:latin typeface="Times New Roman" panose="02020603050405020304" pitchFamily="18" charset="0"/>
                <a:cs typeface="Times New Roman" panose="02020603050405020304" pitchFamily="18" charset="0"/>
              </a:rPr>
              <a:t>A research study aims to explore how varying soil moisture levels affect the growth rate of corn plants. Corn is a crucial crop, and understanding the relationship between soil moisture and plant growth can help optimize irrigation practices. This study involves detailed measurements of growth parameters over a growing season.</a:t>
            </a:r>
          </a:p>
          <a:p>
            <a:r>
              <a:rPr lang="en-US" sz="1200" b="1" dirty="0">
                <a:latin typeface="Times New Roman" panose="02020603050405020304" pitchFamily="18" charset="0"/>
                <a:cs typeface="Times New Roman" panose="02020603050405020304" pitchFamily="18" charset="0"/>
              </a:rPr>
              <a:t>Study Design</a:t>
            </a:r>
          </a:p>
          <a:p>
            <a:r>
              <a:rPr lang="en-US" sz="1200" b="1" dirty="0">
                <a:latin typeface="Times New Roman" panose="02020603050405020304" pitchFamily="18" charset="0"/>
                <a:cs typeface="Times New Roman" panose="02020603050405020304" pitchFamily="18" charset="0"/>
              </a:rPr>
              <a:t>Objective:</a:t>
            </a:r>
            <a:r>
              <a:rPr lang="en-US" sz="1200" dirty="0">
                <a:latin typeface="Times New Roman" panose="02020603050405020304" pitchFamily="18" charset="0"/>
                <a:cs typeface="Times New Roman" panose="02020603050405020304" pitchFamily="18" charset="0"/>
              </a:rPr>
              <a:t> To evaluate how different soil moisture levels influence the growth rate of corn plants.</a:t>
            </a:r>
          </a:p>
          <a:p>
            <a:r>
              <a:rPr lang="en-US" sz="1200" b="1" dirty="0">
                <a:latin typeface="Times New Roman" panose="02020603050405020304" pitchFamily="18" charset="0"/>
                <a:cs typeface="Times New Roman" panose="02020603050405020304" pitchFamily="18" charset="0"/>
              </a:rPr>
              <a:t>Methods:</a:t>
            </a:r>
            <a:endParaRPr lang="en-US" sz="12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Site Selection:</a:t>
            </a:r>
            <a:r>
              <a:rPr lang="en-US" sz="1200" dirty="0">
                <a:latin typeface="Times New Roman" panose="02020603050405020304" pitchFamily="18" charset="0"/>
                <a:cs typeface="Times New Roman" panose="02020603050405020304" pitchFamily="18" charset="0"/>
              </a:rPr>
              <a:t> The study is conducted in five separate plots within an agricultural field with uniform soil and initial conditions.</a:t>
            </a: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Treatment Groups:</a:t>
            </a:r>
            <a:endParaRPr lang="en-US" sz="12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1:</a:t>
            </a:r>
            <a:r>
              <a:rPr lang="en-US" sz="1200" dirty="0">
                <a:latin typeface="Times New Roman" panose="02020603050405020304" pitchFamily="18" charset="0"/>
                <a:cs typeface="Times New Roman" panose="02020603050405020304" pitchFamily="18" charset="0"/>
              </a:rPr>
              <a:t> Very Low Soil Moisture (20%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2:</a:t>
            </a:r>
            <a:r>
              <a:rPr lang="en-US" sz="1200" dirty="0">
                <a:latin typeface="Times New Roman" panose="02020603050405020304" pitchFamily="18" charset="0"/>
                <a:cs typeface="Times New Roman" panose="02020603050405020304" pitchFamily="18" charset="0"/>
              </a:rPr>
              <a:t> Low Soil Moisture (40%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3:</a:t>
            </a:r>
            <a:r>
              <a:rPr lang="en-US" sz="1200" dirty="0">
                <a:latin typeface="Times New Roman" panose="02020603050405020304" pitchFamily="18" charset="0"/>
                <a:cs typeface="Times New Roman" panose="02020603050405020304" pitchFamily="18" charset="0"/>
              </a:rPr>
              <a:t> Moderate Soil Moisture (60%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4:</a:t>
            </a:r>
            <a:r>
              <a:rPr lang="en-US" sz="1200" dirty="0">
                <a:latin typeface="Times New Roman" panose="02020603050405020304" pitchFamily="18" charset="0"/>
                <a:cs typeface="Times New Roman" panose="02020603050405020304" pitchFamily="18" charset="0"/>
              </a:rPr>
              <a:t> High Soil Moisture (80% soil water content)</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Group 5:</a:t>
            </a:r>
            <a:r>
              <a:rPr lang="en-US" sz="1200" dirty="0">
                <a:latin typeface="Times New Roman" panose="02020603050405020304" pitchFamily="18" charset="0"/>
                <a:cs typeface="Times New Roman" panose="02020603050405020304" pitchFamily="18" charset="0"/>
              </a:rPr>
              <a:t> Very High Soil Moisture (100% soil water content)</a:t>
            </a: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Duration:</a:t>
            </a:r>
            <a:r>
              <a:rPr lang="en-US" sz="1200" dirty="0">
                <a:latin typeface="Times New Roman" panose="02020603050405020304" pitchFamily="18" charset="0"/>
                <a:cs typeface="Times New Roman" panose="02020603050405020304" pitchFamily="18" charset="0"/>
              </a:rPr>
              <a:t> The experiment runs for 12 weeks during the growing season.</a:t>
            </a:r>
          </a:p>
          <a:p>
            <a:pPr>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Measurements:</a:t>
            </a:r>
            <a:endParaRPr lang="en-US" sz="12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Plant Height:</a:t>
            </a:r>
            <a:r>
              <a:rPr lang="en-US" sz="1200" dirty="0">
                <a:latin typeface="Times New Roman" panose="02020603050405020304" pitchFamily="18" charset="0"/>
                <a:cs typeface="Times New Roman" panose="02020603050405020304" pitchFamily="18" charset="0"/>
              </a:rPr>
              <a:t> Measured in centimeters at weeks 4, 8, and 12.</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Leaf Area Index (LAI):</a:t>
            </a:r>
            <a:r>
              <a:rPr lang="en-US" sz="1200" dirty="0">
                <a:latin typeface="Times New Roman" panose="02020603050405020304" pitchFamily="18" charset="0"/>
                <a:cs typeface="Times New Roman" panose="02020603050405020304" pitchFamily="18" charset="0"/>
              </a:rPr>
              <a:t> Measured at the same time points to assess leaf area relative to ground area.</a:t>
            </a:r>
          </a:p>
          <a:p>
            <a:pPr marL="742950" lvl="1" indent="-2857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Total Biomass:</a:t>
            </a:r>
            <a:r>
              <a:rPr lang="en-US" sz="1200" dirty="0">
                <a:latin typeface="Times New Roman" panose="02020603050405020304" pitchFamily="18" charset="0"/>
                <a:cs typeface="Times New Roman" panose="02020603050405020304" pitchFamily="18" charset="0"/>
              </a:rPr>
              <a:t> Collected at the end of the study by harvesting plants, drying them, and weighing them in grams.</a:t>
            </a:r>
          </a:p>
          <a:p>
            <a:r>
              <a:rPr lang="en-US" sz="1200" b="1" dirty="0">
                <a:latin typeface="Times New Roman" panose="02020603050405020304" pitchFamily="18" charset="0"/>
                <a:cs typeface="Times New Roman" panose="02020603050405020304" pitchFamily="18" charset="0"/>
              </a:rPr>
              <a:t>Data Collection</a:t>
            </a:r>
          </a:p>
          <a:p>
            <a:pPr>
              <a:buFont typeface="+mj-lt"/>
              <a:buAutoNum type="arabicPeriod"/>
            </a:pPr>
            <a:r>
              <a:rPr lang="en-US" sz="1200" b="1" dirty="0">
                <a:latin typeface="Times New Roman" panose="02020603050405020304" pitchFamily="18" charset="0"/>
                <a:cs typeface="Times New Roman" panose="02020603050405020304" pitchFamily="18" charset="0"/>
              </a:rPr>
              <a:t>Plant Height:</a:t>
            </a:r>
            <a:r>
              <a:rPr lang="en-US" sz="1200" dirty="0">
                <a:latin typeface="Times New Roman" panose="02020603050405020304" pitchFamily="18" charset="0"/>
                <a:cs typeface="Times New Roman" panose="02020603050405020304" pitchFamily="18" charset="0"/>
              </a:rPr>
              <a:t> Recorded in centimeters at each time point.</a:t>
            </a:r>
          </a:p>
          <a:p>
            <a:pPr>
              <a:buFont typeface="+mj-lt"/>
              <a:buAutoNum type="arabicPeriod"/>
            </a:pPr>
            <a:r>
              <a:rPr lang="en-US" sz="1200" b="1" dirty="0">
                <a:latin typeface="Times New Roman" panose="02020603050405020304" pitchFamily="18" charset="0"/>
                <a:cs typeface="Times New Roman" panose="02020603050405020304" pitchFamily="18" charset="0"/>
              </a:rPr>
              <a:t>Leaf Area Index (LAI):</a:t>
            </a:r>
            <a:r>
              <a:rPr lang="en-US" sz="1200" dirty="0">
                <a:latin typeface="Times New Roman" panose="02020603050405020304" pitchFamily="18" charset="0"/>
                <a:cs typeface="Times New Roman" panose="02020603050405020304" pitchFamily="18" charset="0"/>
              </a:rPr>
              <a:t> Measured using a leaf area meter to calculate the total leaf area per unit ground area.</a:t>
            </a:r>
          </a:p>
          <a:p>
            <a:pPr>
              <a:buFont typeface="+mj-lt"/>
              <a:buAutoNum type="arabicPeriod"/>
            </a:pPr>
            <a:r>
              <a:rPr lang="en-US" sz="1200" b="1" dirty="0">
                <a:latin typeface="Times New Roman" panose="02020603050405020304" pitchFamily="18" charset="0"/>
                <a:cs typeface="Times New Roman" panose="02020603050405020304" pitchFamily="18" charset="0"/>
              </a:rPr>
              <a:t>Total Biomass:</a:t>
            </a:r>
            <a:r>
              <a:rPr lang="en-US" sz="1200" dirty="0">
                <a:latin typeface="Times New Roman" panose="02020603050405020304" pitchFamily="18" charset="0"/>
                <a:cs typeface="Times New Roman" panose="02020603050405020304" pitchFamily="18" charset="0"/>
              </a:rPr>
              <a:t> Measured in grams after drying and weighing the harvested plants.</a:t>
            </a:r>
          </a:p>
        </p:txBody>
      </p:sp>
      <p:graphicFrame>
        <p:nvGraphicFramePr>
          <p:cNvPr id="7" name="Таблица 6">
            <a:extLst>
              <a:ext uri="{FF2B5EF4-FFF2-40B4-BE49-F238E27FC236}">
                <a16:creationId xmlns:a16="http://schemas.microsoft.com/office/drawing/2014/main" id="{4AA78BBD-91F7-F4BD-FEDD-DDCF4E6D2652}"/>
              </a:ext>
            </a:extLst>
          </p:cNvPr>
          <p:cNvGraphicFramePr>
            <a:graphicFrameLocks noGrp="1"/>
          </p:cNvGraphicFramePr>
          <p:nvPr/>
        </p:nvGraphicFramePr>
        <p:xfrm>
          <a:off x="1085305" y="4846320"/>
          <a:ext cx="10515600" cy="1828800"/>
        </p:xfrm>
        <a:graphic>
          <a:graphicData uri="http://schemas.openxmlformats.org/drawingml/2006/table">
            <a:tbl>
              <a:tblPr>
                <a:tableStyleId>{69CF1AB2-1976-4502-BF36-3FF5EA218861}</a:tableStyleId>
              </a:tblPr>
              <a:tblGrid>
                <a:gridCol w="1314450">
                  <a:extLst>
                    <a:ext uri="{9D8B030D-6E8A-4147-A177-3AD203B41FA5}">
                      <a16:colId xmlns:a16="http://schemas.microsoft.com/office/drawing/2014/main" val="2980489995"/>
                    </a:ext>
                  </a:extLst>
                </a:gridCol>
                <a:gridCol w="1314450">
                  <a:extLst>
                    <a:ext uri="{9D8B030D-6E8A-4147-A177-3AD203B41FA5}">
                      <a16:colId xmlns:a16="http://schemas.microsoft.com/office/drawing/2014/main" val="1342137033"/>
                    </a:ext>
                  </a:extLst>
                </a:gridCol>
                <a:gridCol w="1314450">
                  <a:extLst>
                    <a:ext uri="{9D8B030D-6E8A-4147-A177-3AD203B41FA5}">
                      <a16:colId xmlns:a16="http://schemas.microsoft.com/office/drawing/2014/main" val="2229014499"/>
                    </a:ext>
                  </a:extLst>
                </a:gridCol>
                <a:gridCol w="1314450">
                  <a:extLst>
                    <a:ext uri="{9D8B030D-6E8A-4147-A177-3AD203B41FA5}">
                      <a16:colId xmlns:a16="http://schemas.microsoft.com/office/drawing/2014/main" val="480042568"/>
                    </a:ext>
                  </a:extLst>
                </a:gridCol>
                <a:gridCol w="1314450">
                  <a:extLst>
                    <a:ext uri="{9D8B030D-6E8A-4147-A177-3AD203B41FA5}">
                      <a16:colId xmlns:a16="http://schemas.microsoft.com/office/drawing/2014/main" val="37045061"/>
                    </a:ext>
                  </a:extLst>
                </a:gridCol>
                <a:gridCol w="1314450">
                  <a:extLst>
                    <a:ext uri="{9D8B030D-6E8A-4147-A177-3AD203B41FA5}">
                      <a16:colId xmlns:a16="http://schemas.microsoft.com/office/drawing/2014/main" val="2274736613"/>
                    </a:ext>
                  </a:extLst>
                </a:gridCol>
                <a:gridCol w="1314450">
                  <a:extLst>
                    <a:ext uri="{9D8B030D-6E8A-4147-A177-3AD203B41FA5}">
                      <a16:colId xmlns:a16="http://schemas.microsoft.com/office/drawing/2014/main" val="4189199088"/>
                    </a:ext>
                  </a:extLst>
                </a:gridCol>
                <a:gridCol w="1314450">
                  <a:extLst>
                    <a:ext uri="{9D8B030D-6E8A-4147-A177-3AD203B41FA5}">
                      <a16:colId xmlns:a16="http://schemas.microsoft.com/office/drawing/2014/main" val="4033422642"/>
                    </a:ext>
                  </a:extLst>
                </a:gridCol>
              </a:tblGrid>
              <a:tr h="0">
                <a:tc>
                  <a:txBody>
                    <a:bodyPr/>
                    <a:lstStyle/>
                    <a:p>
                      <a:r>
                        <a:rPr lang="en-US" sz="1200" b="1"/>
                        <a:t>Soil Moisture Group</a:t>
                      </a:r>
                      <a:endParaRPr lang="en-US" sz="1200"/>
                    </a:p>
                  </a:txBody>
                  <a:tcPr anchor="ctr"/>
                </a:tc>
                <a:tc>
                  <a:txBody>
                    <a:bodyPr/>
                    <a:lstStyle/>
                    <a:p>
                      <a:r>
                        <a:rPr lang="en-US" sz="1200" b="1"/>
                        <a:t>Height at Week 4 (cm)</a:t>
                      </a:r>
                      <a:endParaRPr lang="en-US" sz="1200"/>
                    </a:p>
                  </a:txBody>
                  <a:tcPr anchor="ctr"/>
                </a:tc>
                <a:tc>
                  <a:txBody>
                    <a:bodyPr/>
                    <a:lstStyle/>
                    <a:p>
                      <a:r>
                        <a:rPr lang="en-US" sz="1200" b="1"/>
                        <a:t>Height at Week 8 (cm)</a:t>
                      </a:r>
                      <a:endParaRPr lang="en-US" sz="1200"/>
                    </a:p>
                  </a:txBody>
                  <a:tcPr anchor="ctr"/>
                </a:tc>
                <a:tc>
                  <a:txBody>
                    <a:bodyPr/>
                    <a:lstStyle/>
                    <a:p>
                      <a:r>
                        <a:rPr lang="en-US" sz="1200" b="1"/>
                        <a:t>Height at Week 12 (cm)</a:t>
                      </a:r>
                      <a:endParaRPr lang="en-US" sz="1200"/>
                    </a:p>
                  </a:txBody>
                  <a:tcPr anchor="ctr"/>
                </a:tc>
                <a:tc>
                  <a:txBody>
                    <a:bodyPr/>
                    <a:lstStyle/>
                    <a:p>
                      <a:r>
                        <a:rPr lang="en-US" sz="1200" b="1" dirty="0"/>
                        <a:t>LAI at Week 4</a:t>
                      </a:r>
                      <a:endParaRPr lang="en-US" sz="1200" dirty="0"/>
                    </a:p>
                  </a:txBody>
                  <a:tcPr anchor="ctr"/>
                </a:tc>
                <a:tc>
                  <a:txBody>
                    <a:bodyPr/>
                    <a:lstStyle/>
                    <a:p>
                      <a:r>
                        <a:rPr lang="en-US" sz="1200" b="1"/>
                        <a:t>LAI at Week 8</a:t>
                      </a:r>
                      <a:endParaRPr lang="en-US" sz="1200"/>
                    </a:p>
                  </a:txBody>
                  <a:tcPr anchor="ctr"/>
                </a:tc>
                <a:tc>
                  <a:txBody>
                    <a:bodyPr/>
                    <a:lstStyle/>
                    <a:p>
                      <a:r>
                        <a:rPr lang="en-US" sz="1200" b="1"/>
                        <a:t>LAI at Week 12</a:t>
                      </a:r>
                      <a:endParaRPr lang="en-US" sz="1200"/>
                    </a:p>
                  </a:txBody>
                  <a:tcPr anchor="ctr"/>
                </a:tc>
                <a:tc>
                  <a:txBody>
                    <a:bodyPr/>
                    <a:lstStyle/>
                    <a:p>
                      <a:r>
                        <a:rPr lang="en-US" sz="1200" b="1"/>
                        <a:t>Total Biomass (g)</a:t>
                      </a:r>
                      <a:endParaRPr lang="en-US" sz="1200"/>
                    </a:p>
                  </a:txBody>
                  <a:tcPr anchor="ctr"/>
                </a:tc>
                <a:extLst>
                  <a:ext uri="{0D108BD9-81ED-4DB2-BD59-A6C34878D82A}">
                    <a16:rowId xmlns:a16="http://schemas.microsoft.com/office/drawing/2014/main" val="1741855939"/>
                  </a:ext>
                </a:extLst>
              </a:tr>
              <a:tr h="0">
                <a:tc>
                  <a:txBody>
                    <a:bodyPr/>
                    <a:lstStyle/>
                    <a:p>
                      <a:r>
                        <a:rPr lang="en-US" sz="1200"/>
                        <a:t>Very Low (20%)</a:t>
                      </a:r>
                    </a:p>
                  </a:txBody>
                  <a:tcPr anchor="ctr"/>
                </a:tc>
                <a:tc>
                  <a:txBody>
                    <a:bodyPr/>
                    <a:lstStyle/>
                    <a:p>
                      <a:r>
                        <a:rPr lang="ru-RU" sz="1200" dirty="0"/>
                        <a:t>15</a:t>
                      </a:r>
                    </a:p>
                  </a:txBody>
                  <a:tcPr anchor="ctr"/>
                </a:tc>
                <a:tc>
                  <a:txBody>
                    <a:bodyPr/>
                    <a:lstStyle/>
                    <a:p>
                      <a:r>
                        <a:rPr lang="ru-RU" sz="1200"/>
                        <a:t>30</a:t>
                      </a:r>
                    </a:p>
                  </a:txBody>
                  <a:tcPr anchor="ctr"/>
                </a:tc>
                <a:tc>
                  <a:txBody>
                    <a:bodyPr/>
                    <a:lstStyle/>
                    <a:p>
                      <a:r>
                        <a:rPr lang="ru-RU" sz="1200"/>
                        <a:t>45</a:t>
                      </a:r>
                    </a:p>
                  </a:txBody>
                  <a:tcPr anchor="ctr"/>
                </a:tc>
                <a:tc>
                  <a:txBody>
                    <a:bodyPr/>
                    <a:lstStyle/>
                    <a:p>
                      <a:r>
                        <a:rPr lang="ru-RU" sz="1200"/>
                        <a:t>0.8</a:t>
                      </a:r>
                    </a:p>
                  </a:txBody>
                  <a:tcPr anchor="ctr"/>
                </a:tc>
                <a:tc>
                  <a:txBody>
                    <a:bodyPr/>
                    <a:lstStyle/>
                    <a:p>
                      <a:r>
                        <a:rPr lang="ru-RU" sz="1200"/>
                        <a:t>1.2</a:t>
                      </a:r>
                    </a:p>
                  </a:txBody>
                  <a:tcPr anchor="ctr"/>
                </a:tc>
                <a:tc>
                  <a:txBody>
                    <a:bodyPr/>
                    <a:lstStyle/>
                    <a:p>
                      <a:r>
                        <a:rPr lang="ru-RU" sz="1200" dirty="0"/>
                        <a:t>1.5</a:t>
                      </a:r>
                    </a:p>
                  </a:txBody>
                  <a:tcPr anchor="ctr"/>
                </a:tc>
                <a:tc>
                  <a:txBody>
                    <a:bodyPr/>
                    <a:lstStyle/>
                    <a:p>
                      <a:r>
                        <a:rPr lang="ru-RU" sz="1200"/>
                        <a:t>150</a:t>
                      </a:r>
                    </a:p>
                  </a:txBody>
                  <a:tcPr anchor="ctr"/>
                </a:tc>
                <a:extLst>
                  <a:ext uri="{0D108BD9-81ED-4DB2-BD59-A6C34878D82A}">
                    <a16:rowId xmlns:a16="http://schemas.microsoft.com/office/drawing/2014/main" val="2080261726"/>
                  </a:ext>
                </a:extLst>
              </a:tr>
              <a:tr h="0">
                <a:tc>
                  <a:txBody>
                    <a:bodyPr/>
                    <a:lstStyle/>
                    <a:p>
                      <a:r>
                        <a:rPr lang="en-US" sz="1200"/>
                        <a:t>Low (40%)</a:t>
                      </a:r>
                    </a:p>
                  </a:txBody>
                  <a:tcPr anchor="ctr"/>
                </a:tc>
                <a:tc>
                  <a:txBody>
                    <a:bodyPr/>
                    <a:lstStyle/>
                    <a:p>
                      <a:r>
                        <a:rPr lang="ru-RU" sz="1200"/>
                        <a:t>18</a:t>
                      </a:r>
                    </a:p>
                  </a:txBody>
                  <a:tcPr anchor="ctr"/>
                </a:tc>
                <a:tc>
                  <a:txBody>
                    <a:bodyPr/>
                    <a:lstStyle/>
                    <a:p>
                      <a:r>
                        <a:rPr lang="ru-RU" sz="1200"/>
                        <a:t>35</a:t>
                      </a:r>
                    </a:p>
                  </a:txBody>
                  <a:tcPr anchor="ctr"/>
                </a:tc>
                <a:tc>
                  <a:txBody>
                    <a:bodyPr/>
                    <a:lstStyle/>
                    <a:p>
                      <a:r>
                        <a:rPr lang="ru-RU" sz="1200"/>
                        <a:t>55</a:t>
                      </a:r>
                    </a:p>
                  </a:txBody>
                  <a:tcPr anchor="ctr"/>
                </a:tc>
                <a:tc>
                  <a:txBody>
                    <a:bodyPr/>
                    <a:lstStyle/>
                    <a:p>
                      <a:r>
                        <a:rPr lang="ru-RU" sz="1200"/>
                        <a:t>1.0</a:t>
                      </a:r>
                    </a:p>
                  </a:txBody>
                  <a:tcPr anchor="ctr"/>
                </a:tc>
                <a:tc>
                  <a:txBody>
                    <a:bodyPr/>
                    <a:lstStyle/>
                    <a:p>
                      <a:r>
                        <a:rPr lang="ru-RU" sz="1200"/>
                        <a:t>1.5</a:t>
                      </a:r>
                    </a:p>
                  </a:txBody>
                  <a:tcPr anchor="ctr"/>
                </a:tc>
                <a:tc>
                  <a:txBody>
                    <a:bodyPr/>
                    <a:lstStyle/>
                    <a:p>
                      <a:r>
                        <a:rPr lang="ru-RU" sz="1200"/>
                        <a:t>1.8</a:t>
                      </a:r>
                    </a:p>
                  </a:txBody>
                  <a:tcPr anchor="ctr"/>
                </a:tc>
                <a:tc>
                  <a:txBody>
                    <a:bodyPr/>
                    <a:lstStyle/>
                    <a:p>
                      <a:r>
                        <a:rPr lang="ru-RU" sz="1200"/>
                        <a:t>180</a:t>
                      </a:r>
                    </a:p>
                  </a:txBody>
                  <a:tcPr anchor="ctr"/>
                </a:tc>
                <a:extLst>
                  <a:ext uri="{0D108BD9-81ED-4DB2-BD59-A6C34878D82A}">
                    <a16:rowId xmlns:a16="http://schemas.microsoft.com/office/drawing/2014/main" val="2150799971"/>
                  </a:ext>
                </a:extLst>
              </a:tr>
              <a:tr h="0">
                <a:tc>
                  <a:txBody>
                    <a:bodyPr/>
                    <a:lstStyle/>
                    <a:p>
                      <a:r>
                        <a:rPr lang="en-US" sz="1200"/>
                        <a:t>Moderate (60%)</a:t>
                      </a:r>
                    </a:p>
                  </a:txBody>
                  <a:tcPr anchor="ctr"/>
                </a:tc>
                <a:tc>
                  <a:txBody>
                    <a:bodyPr/>
                    <a:lstStyle/>
                    <a:p>
                      <a:r>
                        <a:rPr lang="ru-RU" sz="1200"/>
                        <a:t>22</a:t>
                      </a:r>
                    </a:p>
                  </a:txBody>
                  <a:tcPr anchor="ctr"/>
                </a:tc>
                <a:tc>
                  <a:txBody>
                    <a:bodyPr/>
                    <a:lstStyle/>
                    <a:p>
                      <a:r>
                        <a:rPr lang="ru-RU" sz="1200"/>
                        <a:t>40</a:t>
                      </a:r>
                    </a:p>
                  </a:txBody>
                  <a:tcPr anchor="ctr"/>
                </a:tc>
                <a:tc>
                  <a:txBody>
                    <a:bodyPr/>
                    <a:lstStyle/>
                    <a:p>
                      <a:r>
                        <a:rPr lang="ru-RU" sz="1200"/>
                        <a:t>65</a:t>
                      </a:r>
                    </a:p>
                  </a:txBody>
                  <a:tcPr anchor="ctr"/>
                </a:tc>
                <a:tc>
                  <a:txBody>
                    <a:bodyPr/>
                    <a:lstStyle/>
                    <a:p>
                      <a:r>
                        <a:rPr lang="ru-RU" sz="1200"/>
                        <a:t>1.2</a:t>
                      </a:r>
                    </a:p>
                  </a:txBody>
                  <a:tcPr anchor="ctr"/>
                </a:tc>
                <a:tc>
                  <a:txBody>
                    <a:bodyPr/>
                    <a:lstStyle/>
                    <a:p>
                      <a:r>
                        <a:rPr lang="ru-RU" sz="1200"/>
                        <a:t>1.8</a:t>
                      </a:r>
                    </a:p>
                  </a:txBody>
                  <a:tcPr anchor="ctr"/>
                </a:tc>
                <a:tc>
                  <a:txBody>
                    <a:bodyPr/>
                    <a:lstStyle/>
                    <a:p>
                      <a:r>
                        <a:rPr lang="ru-RU" sz="1200"/>
                        <a:t>2.0</a:t>
                      </a:r>
                    </a:p>
                  </a:txBody>
                  <a:tcPr anchor="ctr"/>
                </a:tc>
                <a:tc>
                  <a:txBody>
                    <a:bodyPr/>
                    <a:lstStyle/>
                    <a:p>
                      <a:r>
                        <a:rPr lang="ru-RU" sz="1200"/>
                        <a:t>220</a:t>
                      </a:r>
                    </a:p>
                  </a:txBody>
                  <a:tcPr anchor="ctr"/>
                </a:tc>
                <a:extLst>
                  <a:ext uri="{0D108BD9-81ED-4DB2-BD59-A6C34878D82A}">
                    <a16:rowId xmlns:a16="http://schemas.microsoft.com/office/drawing/2014/main" val="3227126103"/>
                  </a:ext>
                </a:extLst>
              </a:tr>
              <a:tr h="0">
                <a:tc>
                  <a:txBody>
                    <a:bodyPr/>
                    <a:lstStyle/>
                    <a:p>
                      <a:r>
                        <a:rPr lang="en-US" sz="1200"/>
                        <a:t>High (80%)</a:t>
                      </a:r>
                    </a:p>
                  </a:txBody>
                  <a:tcPr anchor="ctr"/>
                </a:tc>
                <a:tc>
                  <a:txBody>
                    <a:bodyPr/>
                    <a:lstStyle/>
                    <a:p>
                      <a:r>
                        <a:rPr lang="ru-RU" sz="1200"/>
                        <a:t>25</a:t>
                      </a:r>
                    </a:p>
                  </a:txBody>
                  <a:tcPr anchor="ctr"/>
                </a:tc>
                <a:tc>
                  <a:txBody>
                    <a:bodyPr/>
                    <a:lstStyle/>
                    <a:p>
                      <a:r>
                        <a:rPr lang="ru-RU" sz="1200"/>
                        <a:t>45</a:t>
                      </a:r>
                    </a:p>
                  </a:txBody>
                  <a:tcPr anchor="ctr"/>
                </a:tc>
                <a:tc>
                  <a:txBody>
                    <a:bodyPr/>
                    <a:lstStyle/>
                    <a:p>
                      <a:r>
                        <a:rPr lang="ru-RU" sz="1200"/>
                        <a:t>70</a:t>
                      </a:r>
                    </a:p>
                  </a:txBody>
                  <a:tcPr anchor="ctr"/>
                </a:tc>
                <a:tc>
                  <a:txBody>
                    <a:bodyPr/>
                    <a:lstStyle/>
                    <a:p>
                      <a:r>
                        <a:rPr lang="ru-RU" sz="1200"/>
                        <a:t>1.5</a:t>
                      </a:r>
                    </a:p>
                  </a:txBody>
                  <a:tcPr anchor="ctr"/>
                </a:tc>
                <a:tc>
                  <a:txBody>
                    <a:bodyPr/>
                    <a:lstStyle/>
                    <a:p>
                      <a:r>
                        <a:rPr lang="ru-RU" sz="1200"/>
                        <a:t>2.0</a:t>
                      </a:r>
                    </a:p>
                  </a:txBody>
                  <a:tcPr anchor="ctr"/>
                </a:tc>
                <a:tc>
                  <a:txBody>
                    <a:bodyPr/>
                    <a:lstStyle/>
                    <a:p>
                      <a:r>
                        <a:rPr lang="ru-RU" sz="1200"/>
                        <a:t>2.2</a:t>
                      </a:r>
                    </a:p>
                  </a:txBody>
                  <a:tcPr anchor="ctr"/>
                </a:tc>
                <a:tc>
                  <a:txBody>
                    <a:bodyPr/>
                    <a:lstStyle/>
                    <a:p>
                      <a:r>
                        <a:rPr lang="ru-RU" sz="1200"/>
                        <a:t>250</a:t>
                      </a:r>
                    </a:p>
                  </a:txBody>
                  <a:tcPr anchor="ctr"/>
                </a:tc>
                <a:extLst>
                  <a:ext uri="{0D108BD9-81ED-4DB2-BD59-A6C34878D82A}">
                    <a16:rowId xmlns:a16="http://schemas.microsoft.com/office/drawing/2014/main" val="1785868411"/>
                  </a:ext>
                </a:extLst>
              </a:tr>
              <a:tr h="0">
                <a:tc>
                  <a:txBody>
                    <a:bodyPr/>
                    <a:lstStyle/>
                    <a:p>
                      <a:r>
                        <a:rPr lang="en-US" sz="1200"/>
                        <a:t>Very High (100%)</a:t>
                      </a:r>
                    </a:p>
                  </a:txBody>
                  <a:tcPr anchor="ctr"/>
                </a:tc>
                <a:tc>
                  <a:txBody>
                    <a:bodyPr/>
                    <a:lstStyle/>
                    <a:p>
                      <a:r>
                        <a:rPr lang="ru-RU" sz="1200"/>
                        <a:t>28</a:t>
                      </a:r>
                    </a:p>
                  </a:txBody>
                  <a:tcPr anchor="ctr"/>
                </a:tc>
                <a:tc>
                  <a:txBody>
                    <a:bodyPr/>
                    <a:lstStyle/>
                    <a:p>
                      <a:r>
                        <a:rPr lang="ru-RU" sz="1200"/>
                        <a:t>50</a:t>
                      </a:r>
                    </a:p>
                  </a:txBody>
                  <a:tcPr anchor="ctr"/>
                </a:tc>
                <a:tc>
                  <a:txBody>
                    <a:bodyPr/>
                    <a:lstStyle/>
                    <a:p>
                      <a:r>
                        <a:rPr lang="ru-RU" sz="1200"/>
                        <a:t>72</a:t>
                      </a:r>
                    </a:p>
                  </a:txBody>
                  <a:tcPr anchor="ctr"/>
                </a:tc>
                <a:tc>
                  <a:txBody>
                    <a:bodyPr/>
                    <a:lstStyle/>
                    <a:p>
                      <a:r>
                        <a:rPr lang="ru-RU" sz="1200"/>
                        <a:t>1.8</a:t>
                      </a:r>
                    </a:p>
                  </a:txBody>
                  <a:tcPr anchor="ctr"/>
                </a:tc>
                <a:tc>
                  <a:txBody>
                    <a:bodyPr/>
                    <a:lstStyle/>
                    <a:p>
                      <a:r>
                        <a:rPr lang="ru-RU" sz="1200"/>
                        <a:t>2.2</a:t>
                      </a:r>
                    </a:p>
                  </a:txBody>
                  <a:tcPr anchor="ctr"/>
                </a:tc>
                <a:tc>
                  <a:txBody>
                    <a:bodyPr/>
                    <a:lstStyle/>
                    <a:p>
                      <a:r>
                        <a:rPr lang="ru-RU" sz="1200"/>
                        <a:t>2.3</a:t>
                      </a:r>
                    </a:p>
                  </a:txBody>
                  <a:tcPr anchor="ctr"/>
                </a:tc>
                <a:tc>
                  <a:txBody>
                    <a:bodyPr/>
                    <a:lstStyle/>
                    <a:p>
                      <a:r>
                        <a:rPr lang="ru-RU" sz="1200" dirty="0"/>
                        <a:t>270</a:t>
                      </a:r>
                    </a:p>
                  </a:txBody>
                  <a:tcPr anchor="ctr"/>
                </a:tc>
                <a:extLst>
                  <a:ext uri="{0D108BD9-81ED-4DB2-BD59-A6C34878D82A}">
                    <a16:rowId xmlns:a16="http://schemas.microsoft.com/office/drawing/2014/main" val="3505731222"/>
                  </a:ext>
                </a:extLst>
              </a:tr>
            </a:tbl>
          </a:graphicData>
        </a:graphic>
      </p:graphicFrame>
      <p:sp>
        <p:nvSpPr>
          <p:cNvPr id="8" name="Rectangle 1">
            <a:extLst>
              <a:ext uri="{FF2B5EF4-FFF2-40B4-BE49-F238E27FC236}">
                <a16:creationId xmlns:a16="http://schemas.microsoft.com/office/drawing/2014/main" id="{C12D2213-5D6D-F153-1B72-3835B24C5954}"/>
              </a:ext>
            </a:extLst>
          </p:cNvPr>
          <p:cNvSpPr>
            <a:spLocks noChangeArrowheads="1"/>
          </p:cNvSpPr>
          <p:nvPr/>
        </p:nvSpPr>
        <p:spPr bwMode="auto">
          <a:xfrm>
            <a:off x="0" y="5299054"/>
            <a:ext cx="15914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Example</a:t>
            </a:r>
            <a:r>
              <a:rPr kumimoji="0" lang="ru-RU" altLang="ru-RU" sz="1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618E686-BC64-8D74-8D5E-99BE10DE78FC}"/>
              </a:ext>
            </a:extLst>
          </p:cNvPr>
          <p:cNvSpPr txBox="1"/>
          <p:nvPr/>
        </p:nvSpPr>
        <p:spPr>
          <a:xfrm>
            <a:off x="7914640" y="1047571"/>
            <a:ext cx="4217820" cy="3539430"/>
          </a:xfrm>
          <a:prstGeom prst="rect">
            <a:avLst/>
          </a:prstGeom>
          <a:solidFill>
            <a:schemeClr val="accent3">
              <a:lumMod val="40000"/>
              <a:lumOff val="60000"/>
            </a:schemeClr>
          </a:solidFill>
          <a:ln>
            <a:solidFill>
              <a:schemeClr val="accent5">
                <a:lumMod val="75000"/>
              </a:schemeClr>
            </a:solidFill>
          </a:ln>
        </p:spPr>
        <p:txBody>
          <a:bodyPr wrap="square">
            <a:spAutoFit/>
          </a:bodyPr>
          <a:lstStyle/>
          <a:p>
            <a:r>
              <a:rPr lang="en-US" sz="1400" b="1" dirty="0">
                <a:solidFill>
                  <a:srgbClr val="FF0000"/>
                </a:solidFill>
              </a:rPr>
              <a:t>Research Question</a:t>
            </a:r>
            <a:r>
              <a:rPr lang="en-US" sz="1400" b="1" dirty="0"/>
              <a:t>:</a:t>
            </a:r>
            <a:r>
              <a:rPr lang="en-US" sz="1400" dirty="0"/>
              <a:t> How do varying soil moisture levels influence the growth rate, leaf area index, and biomass of corn plants?</a:t>
            </a:r>
          </a:p>
          <a:p>
            <a:r>
              <a:rPr lang="en-US" sz="1400" b="1" dirty="0">
                <a:solidFill>
                  <a:srgbClr val="FF0000"/>
                </a:solidFill>
              </a:rPr>
              <a:t>Hypothesis</a:t>
            </a:r>
            <a:r>
              <a:rPr lang="en-US" sz="1400" b="1" dirty="0"/>
              <a:t>:</a:t>
            </a:r>
            <a:r>
              <a:rPr lang="en-US" sz="1400" dirty="0"/>
              <a:t> Corn plants will exhibit greater height, leaf area index, and biomass with moderate to high soil moisture levels, compared to very low or low soil moisture levels.</a:t>
            </a:r>
          </a:p>
          <a:p>
            <a:r>
              <a:rPr lang="en-US" sz="1400" b="1" dirty="0">
                <a:solidFill>
                  <a:srgbClr val="FF0000"/>
                </a:solidFill>
              </a:rPr>
              <a:t>Main Objectives:</a:t>
            </a:r>
            <a:endParaRPr lang="en-US" sz="1400" dirty="0">
              <a:solidFill>
                <a:srgbClr val="FF0000"/>
              </a:solidFill>
            </a:endParaRPr>
          </a:p>
          <a:p>
            <a:pPr>
              <a:buFont typeface="Arial" panose="020B0604020202020204" pitchFamily="34" charset="0"/>
              <a:buChar char="•"/>
            </a:pPr>
            <a:r>
              <a:rPr lang="en-US" sz="1400" dirty="0"/>
              <a:t>To assess the effect of different soil moisture levels on corn plant height at weeks 4, 8, and 12.</a:t>
            </a:r>
          </a:p>
          <a:p>
            <a:pPr>
              <a:buFont typeface="Arial" panose="020B0604020202020204" pitchFamily="34" charset="0"/>
              <a:buChar char="•"/>
            </a:pPr>
            <a:r>
              <a:rPr lang="en-US" sz="1400" dirty="0"/>
              <a:t>To evaluate the impact of soil moisture levels on the leaf area index of corn plants throughout the growing season.</a:t>
            </a:r>
          </a:p>
          <a:p>
            <a:pPr>
              <a:buFont typeface="Arial" panose="020B0604020202020204" pitchFamily="34" charset="0"/>
              <a:buChar char="•"/>
            </a:pPr>
            <a:r>
              <a:rPr lang="en-US" sz="1400" dirty="0"/>
              <a:t>To compare the total biomass of corn plants at the end of the study under various soil moisture conditions.</a:t>
            </a:r>
          </a:p>
        </p:txBody>
      </p:sp>
    </p:spTree>
    <p:extLst>
      <p:ext uri="{BB962C8B-B14F-4D97-AF65-F5344CB8AC3E}">
        <p14:creationId xmlns:p14="http://schemas.microsoft.com/office/powerpoint/2010/main" val="2338082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8A9B71-86DE-CF46-464D-5FFA18FD65DD}"/>
              </a:ext>
            </a:extLst>
          </p:cNvPr>
          <p:cNvSpPr txBox="1"/>
          <p:nvPr/>
        </p:nvSpPr>
        <p:spPr>
          <a:xfrm>
            <a:off x="88900" y="127149"/>
            <a:ext cx="7239000" cy="3970318"/>
          </a:xfrm>
          <a:prstGeom prst="rect">
            <a:avLst/>
          </a:prstGeom>
          <a:noFill/>
        </p:spPr>
        <p:txBody>
          <a:bodyPr wrap="square">
            <a:spAutoFit/>
          </a:bodyPr>
          <a:lstStyle/>
          <a:p>
            <a:r>
              <a:rPr lang="en-US" sz="1200" b="1" dirty="0"/>
              <a:t>Case Study: Optimization of E. coli Growth for Protein Production</a:t>
            </a:r>
          </a:p>
          <a:p>
            <a:r>
              <a:rPr lang="en-US" sz="1200" b="1" dirty="0"/>
              <a:t>Background</a:t>
            </a:r>
          </a:p>
          <a:p>
            <a:r>
              <a:rPr lang="en-US" sz="1200" dirty="0"/>
              <a:t>A research study investigates how different concentrations of glucose in the growth medium affect the production of a recombinant protein in </a:t>
            </a:r>
            <a:r>
              <a:rPr lang="en-US" sz="1200" i="1" dirty="0"/>
              <a:t>E. coli</a:t>
            </a:r>
            <a:r>
              <a:rPr lang="en-US" sz="1200" dirty="0"/>
              <a:t>. The goal is to optimize glucose levels to maximize protein yield while maintaining efficient bacterial growth.</a:t>
            </a:r>
          </a:p>
          <a:p>
            <a:r>
              <a:rPr lang="en-US" sz="1200" b="1" dirty="0"/>
              <a:t>Study Design</a:t>
            </a:r>
          </a:p>
          <a:p>
            <a:r>
              <a:rPr lang="en-US" sz="1200" b="1" dirty="0"/>
              <a:t>Objective:</a:t>
            </a:r>
            <a:r>
              <a:rPr lang="en-US" sz="1200" dirty="0"/>
              <a:t> To determine how varying glucose concentrations impact the growth rate of </a:t>
            </a:r>
            <a:r>
              <a:rPr lang="en-US" sz="1200" i="1" dirty="0"/>
              <a:t>E. coli</a:t>
            </a:r>
            <a:r>
              <a:rPr lang="en-US" sz="1200" dirty="0"/>
              <a:t> and the yield of recombinant protein production.</a:t>
            </a:r>
          </a:p>
          <a:p>
            <a:r>
              <a:rPr lang="en-US" sz="1200" b="1" dirty="0"/>
              <a:t>Methods:</a:t>
            </a:r>
            <a:endParaRPr lang="en-US" sz="1200" dirty="0"/>
          </a:p>
          <a:p>
            <a:pPr>
              <a:buFont typeface="Arial" panose="020B0604020202020204" pitchFamily="34" charset="0"/>
              <a:buChar char="•"/>
            </a:pPr>
            <a:r>
              <a:rPr lang="en-US" sz="1200" b="1" dirty="0"/>
              <a:t>Organism:</a:t>
            </a:r>
            <a:r>
              <a:rPr lang="en-US" sz="1200" dirty="0"/>
              <a:t> </a:t>
            </a:r>
            <a:r>
              <a:rPr lang="en-US" sz="1200" i="1" dirty="0"/>
              <a:t>E. coli</a:t>
            </a:r>
            <a:r>
              <a:rPr lang="en-US" sz="1200" dirty="0"/>
              <a:t> strain expressing a recombinant protein.</a:t>
            </a:r>
          </a:p>
          <a:p>
            <a:pPr>
              <a:buFont typeface="Arial" panose="020B0604020202020204" pitchFamily="34" charset="0"/>
              <a:buChar char="•"/>
            </a:pPr>
            <a:r>
              <a:rPr lang="en-US" sz="1200" b="1" dirty="0"/>
              <a:t>Experimental Groups:</a:t>
            </a:r>
            <a:endParaRPr lang="en-US" sz="1200" dirty="0"/>
          </a:p>
          <a:p>
            <a:pPr marL="742950" lvl="1" indent="-285750">
              <a:buFont typeface="Arial" panose="020B0604020202020204" pitchFamily="34" charset="0"/>
              <a:buChar char="•"/>
            </a:pPr>
            <a:r>
              <a:rPr lang="en-US" sz="1200" b="1" dirty="0"/>
              <a:t>Group 1:</a:t>
            </a:r>
            <a:r>
              <a:rPr lang="en-US" sz="1200" dirty="0"/>
              <a:t> Low glucose concentration (0.5 g/L)</a:t>
            </a:r>
          </a:p>
          <a:p>
            <a:pPr marL="742950" lvl="1" indent="-285750">
              <a:buFont typeface="Arial" panose="020B0604020202020204" pitchFamily="34" charset="0"/>
              <a:buChar char="•"/>
            </a:pPr>
            <a:r>
              <a:rPr lang="en-US" sz="1200" b="1" dirty="0"/>
              <a:t>Group 2:</a:t>
            </a:r>
            <a:r>
              <a:rPr lang="en-US" sz="1200" dirty="0"/>
              <a:t> Moderate glucose concentration (2.0 g/L)</a:t>
            </a:r>
          </a:p>
          <a:p>
            <a:pPr marL="742950" lvl="1" indent="-285750">
              <a:buFont typeface="Arial" panose="020B0604020202020204" pitchFamily="34" charset="0"/>
              <a:buChar char="•"/>
            </a:pPr>
            <a:r>
              <a:rPr lang="en-US" sz="1200" b="1" dirty="0"/>
              <a:t>Group 3:</a:t>
            </a:r>
            <a:r>
              <a:rPr lang="en-US" sz="1200" dirty="0"/>
              <a:t> High glucose concentration (5.0 g/L)</a:t>
            </a:r>
          </a:p>
          <a:p>
            <a:pPr marL="742950" lvl="1" indent="-285750">
              <a:buFont typeface="Arial" panose="020B0604020202020204" pitchFamily="34" charset="0"/>
              <a:buChar char="•"/>
            </a:pPr>
            <a:r>
              <a:rPr lang="en-US" sz="1200" b="1" dirty="0"/>
              <a:t>Group 4:</a:t>
            </a:r>
            <a:r>
              <a:rPr lang="en-US" sz="1200" dirty="0"/>
              <a:t> Very high glucose concentration (10.0 g/L)</a:t>
            </a:r>
          </a:p>
          <a:p>
            <a:pPr>
              <a:buFont typeface="Arial" panose="020B0604020202020204" pitchFamily="34" charset="0"/>
              <a:buChar char="•"/>
            </a:pPr>
            <a:r>
              <a:rPr lang="en-US" sz="1200" b="1" dirty="0"/>
              <a:t>Duration:</a:t>
            </a:r>
            <a:r>
              <a:rPr lang="en-US" sz="1200" dirty="0"/>
              <a:t> The experiment runs for 48 hours.</a:t>
            </a:r>
          </a:p>
          <a:p>
            <a:pPr>
              <a:buFont typeface="Arial" panose="020B0604020202020204" pitchFamily="34" charset="0"/>
              <a:buChar char="•"/>
            </a:pPr>
            <a:r>
              <a:rPr lang="en-US" sz="1200" b="1" dirty="0"/>
              <a:t>Measurements:</a:t>
            </a:r>
            <a:endParaRPr lang="en-US" sz="1200" dirty="0"/>
          </a:p>
          <a:p>
            <a:pPr marL="742950" lvl="1" indent="-285750">
              <a:buFont typeface="Arial" panose="020B0604020202020204" pitchFamily="34" charset="0"/>
              <a:buChar char="•"/>
            </a:pPr>
            <a:r>
              <a:rPr lang="en-US" sz="1200" b="1" dirty="0"/>
              <a:t>Bacterial Growth Rate:</a:t>
            </a:r>
            <a:r>
              <a:rPr lang="en-US" sz="1200" dirty="0"/>
              <a:t> Measured by optical density (OD600) at 6, 12, 24, and 48 hours.</a:t>
            </a:r>
          </a:p>
          <a:p>
            <a:pPr marL="742950" lvl="1" indent="-285750">
              <a:buFont typeface="Arial" panose="020B0604020202020204" pitchFamily="34" charset="0"/>
              <a:buChar char="•"/>
            </a:pPr>
            <a:r>
              <a:rPr lang="en-US" sz="1200" b="1" dirty="0"/>
              <a:t>Recombinant Protein Yield:</a:t>
            </a:r>
            <a:r>
              <a:rPr lang="en-US" sz="1200" dirty="0"/>
              <a:t> Measured by protein concentration in the cell lysate using a Bradford assay at 48 hours.</a:t>
            </a:r>
          </a:p>
          <a:p>
            <a:pPr marL="742950" lvl="1" indent="-285750">
              <a:buFont typeface="Arial" panose="020B0604020202020204" pitchFamily="34" charset="0"/>
              <a:buChar char="•"/>
            </a:pPr>
            <a:r>
              <a:rPr lang="en-US" sz="1200" b="1" dirty="0"/>
              <a:t>Cell Density:</a:t>
            </a:r>
            <a:r>
              <a:rPr lang="en-US" sz="1200" dirty="0"/>
              <a:t> Measured by colony-forming units (CFU) per milliliter at 48 hours.</a:t>
            </a:r>
          </a:p>
        </p:txBody>
      </p:sp>
      <p:graphicFrame>
        <p:nvGraphicFramePr>
          <p:cNvPr id="6" name="Таблица 5">
            <a:extLst>
              <a:ext uri="{FF2B5EF4-FFF2-40B4-BE49-F238E27FC236}">
                <a16:creationId xmlns:a16="http://schemas.microsoft.com/office/drawing/2014/main" id="{C97DC371-7F91-C070-D835-904C487F97F5}"/>
              </a:ext>
            </a:extLst>
          </p:cNvPr>
          <p:cNvGraphicFramePr>
            <a:graphicFrameLocks noGrp="1"/>
          </p:cNvGraphicFramePr>
          <p:nvPr>
            <p:extLst>
              <p:ext uri="{D42A27DB-BD31-4B8C-83A1-F6EECF244321}">
                <p14:modId xmlns:p14="http://schemas.microsoft.com/office/powerpoint/2010/main" val="344876674"/>
              </p:ext>
            </p:extLst>
          </p:nvPr>
        </p:nvGraphicFramePr>
        <p:xfrm>
          <a:off x="241299" y="4521200"/>
          <a:ext cx="10515603" cy="2209651"/>
        </p:xfrm>
        <a:graphic>
          <a:graphicData uri="http://schemas.openxmlformats.org/drawingml/2006/table">
            <a:tbl>
              <a:tblPr>
                <a:tableStyleId>{BC89EF96-8CEA-46FF-86C4-4CE0E7609802}</a:tableStyleId>
              </a:tblPr>
              <a:tblGrid>
                <a:gridCol w="1502229">
                  <a:extLst>
                    <a:ext uri="{9D8B030D-6E8A-4147-A177-3AD203B41FA5}">
                      <a16:colId xmlns:a16="http://schemas.microsoft.com/office/drawing/2014/main" val="2078117293"/>
                    </a:ext>
                  </a:extLst>
                </a:gridCol>
                <a:gridCol w="1502229">
                  <a:extLst>
                    <a:ext uri="{9D8B030D-6E8A-4147-A177-3AD203B41FA5}">
                      <a16:colId xmlns:a16="http://schemas.microsoft.com/office/drawing/2014/main" val="2869791866"/>
                    </a:ext>
                  </a:extLst>
                </a:gridCol>
                <a:gridCol w="1502229">
                  <a:extLst>
                    <a:ext uri="{9D8B030D-6E8A-4147-A177-3AD203B41FA5}">
                      <a16:colId xmlns:a16="http://schemas.microsoft.com/office/drawing/2014/main" val="418928128"/>
                    </a:ext>
                  </a:extLst>
                </a:gridCol>
                <a:gridCol w="1502229">
                  <a:extLst>
                    <a:ext uri="{9D8B030D-6E8A-4147-A177-3AD203B41FA5}">
                      <a16:colId xmlns:a16="http://schemas.microsoft.com/office/drawing/2014/main" val="1498819296"/>
                    </a:ext>
                  </a:extLst>
                </a:gridCol>
                <a:gridCol w="1502229">
                  <a:extLst>
                    <a:ext uri="{9D8B030D-6E8A-4147-A177-3AD203B41FA5}">
                      <a16:colId xmlns:a16="http://schemas.microsoft.com/office/drawing/2014/main" val="1828360602"/>
                    </a:ext>
                  </a:extLst>
                </a:gridCol>
                <a:gridCol w="1502229">
                  <a:extLst>
                    <a:ext uri="{9D8B030D-6E8A-4147-A177-3AD203B41FA5}">
                      <a16:colId xmlns:a16="http://schemas.microsoft.com/office/drawing/2014/main" val="2389974490"/>
                    </a:ext>
                  </a:extLst>
                </a:gridCol>
                <a:gridCol w="1502229">
                  <a:extLst>
                    <a:ext uri="{9D8B030D-6E8A-4147-A177-3AD203B41FA5}">
                      <a16:colId xmlns:a16="http://schemas.microsoft.com/office/drawing/2014/main" val="2657939723"/>
                    </a:ext>
                  </a:extLst>
                </a:gridCol>
              </a:tblGrid>
              <a:tr h="746611">
                <a:tc>
                  <a:txBody>
                    <a:bodyPr/>
                    <a:lstStyle/>
                    <a:p>
                      <a:r>
                        <a:rPr lang="en-US" sz="1400" b="1" dirty="0"/>
                        <a:t>Glucose Concentration (g/L)</a:t>
                      </a:r>
                      <a:endParaRPr lang="en-US" sz="1400" dirty="0"/>
                    </a:p>
                  </a:txBody>
                  <a:tcPr anchor="ctr"/>
                </a:tc>
                <a:tc>
                  <a:txBody>
                    <a:bodyPr/>
                    <a:lstStyle/>
                    <a:p>
                      <a:r>
                        <a:rPr lang="en-US" sz="1400" b="1"/>
                        <a:t>OD600 at 6h</a:t>
                      </a:r>
                      <a:endParaRPr lang="en-US" sz="1400"/>
                    </a:p>
                  </a:txBody>
                  <a:tcPr anchor="ctr"/>
                </a:tc>
                <a:tc>
                  <a:txBody>
                    <a:bodyPr/>
                    <a:lstStyle/>
                    <a:p>
                      <a:r>
                        <a:rPr lang="en-US" sz="1400" b="1"/>
                        <a:t>OD600 at 12h</a:t>
                      </a:r>
                      <a:endParaRPr lang="en-US" sz="1400"/>
                    </a:p>
                  </a:txBody>
                  <a:tcPr anchor="ctr"/>
                </a:tc>
                <a:tc>
                  <a:txBody>
                    <a:bodyPr/>
                    <a:lstStyle/>
                    <a:p>
                      <a:r>
                        <a:rPr lang="en-US" sz="1400" b="1"/>
                        <a:t>OD600 at 24h</a:t>
                      </a:r>
                      <a:endParaRPr lang="en-US" sz="1400"/>
                    </a:p>
                  </a:txBody>
                  <a:tcPr anchor="ctr"/>
                </a:tc>
                <a:tc>
                  <a:txBody>
                    <a:bodyPr/>
                    <a:lstStyle/>
                    <a:p>
                      <a:r>
                        <a:rPr lang="en-US" sz="1400" b="1"/>
                        <a:t>OD600 at 48h</a:t>
                      </a:r>
                      <a:endParaRPr lang="en-US" sz="1400"/>
                    </a:p>
                  </a:txBody>
                  <a:tcPr anchor="ctr"/>
                </a:tc>
                <a:tc>
                  <a:txBody>
                    <a:bodyPr/>
                    <a:lstStyle/>
                    <a:p>
                      <a:r>
                        <a:rPr lang="en-US" sz="1400" b="1"/>
                        <a:t>Protein Yield (mg/L)</a:t>
                      </a:r>
                      <a:endParaRPr lang="en-US" sz="1400"/>
                    </a:p>
                  </a:txBody>
                  <a:tcPr anchor="ctr"/>
                </a:tc>
                <a:tc>
                  <a:txBody>
                    <a:bodyPr/>
                    <a:lstStyle/>
                    <a:p>
                      <a:r>
                        <a:rPr lang="en-US" sz="1400" b="1"/>
                        <a:t>Cell Density (CFU/mL)</a:t>
                      </a:r>
                      <a:endParaRPr lang="en-US" sz="1400"/>
                    </a:p>
                  </a:txBody>
                  <a:tcPr anchor="ctr"/>
                </a:tc>
                <a:extLst>
                  <a:ext uri="{0D108BD9-81ED-4DB2-BD59-A6C34878D82A}">
                    <a16:rowId xmlns:a16="http://schemas.microsoft.com/office/drawing/2014/main" val="1234721073"/>
                  </a:ext>
                </a:extLst>
              </a:tr>
              <a:tr h="365760">
                <a:tc>
                  <a:txBody>
                    <a:bodyPr/>
                    <a:lstStyle/>
                    <a:p>
                      <a:r>
                        <a:rPr lang="ru-RU" sz="1400"/>
                        <a:t>0.5</a:t>
                      </a:r>
                    </a:p>
                  </a:txBody>
                  <a:tcPr anchor="ctr"/>
                </a:tc>
                <a:tc>
                  <a:txBody>
                    <a:bodyPr/>
                    <a:lstStyle/>
                    <a:p>
                      <a:r>
                        <a:rPr lang="ru-RU" sz="1400"/>
                        <a:t>0.2</a:t>
                      </a:r>
                    </a:p>
                  </a:txBody>
                  <a:tcPr anchor="ctr"/>
                </a:tc>
                <a:tc>
                  <a:txBody>
                    <a:bodyPr/>
                    <a:lstStyle/>
                    <a:p>
                      <a:r>
                        <a:rPr lang="ru-RU" sz="1400"/>
                        <a:t>0.5</a:t>
                      </a:r>
                    </a:p>
                  </a:txBody>
                  <a:tcPr anchor="ctr"/>
                </a:tc>
                <a:tc>
                  <a:txBody>
                    <a:bodyPr/>
                    <a:lstStyle/>
                    <a:p>
                      <a:r>
                        <a:rPr lang="ru-RU" sz="1400"/>
                        <a:t>1.0</a:t>
                      </a:r>
                    </a:p>
                  </a:txBody>
                  <a:tcPr anchor="ctr"/>
                </a:tc>
                <a:tc>
                  <a:txBody>
                    <a:bodyPr/>
                    <a:lstStyle/>
                    <a:p>
                      <a:r>
                        <a:rPr lang="ru-RU" sz="1400"/>
                        <a:t>1.8</a:t>
                      </a:r>
                    </a:p>
                  </a:txBody>
                  <a:tcPr anchor="ctr"/>
                </a:tc>
                <a:tc>
                  <a:txBody>
                    <a:bodyPr/>
                    <a:lstStyle/>
                    <a:p>
                      <a:r>
                        <a:rPr lang="ru-RU" sz="1400"/>
                        <a:t>15</a:t>
                      </a:r>
                    </a:p>
                  </a:txBody>
                  <a:tcPr anchor="ctr"/>
                </a:tc>
                <a:tc>
                  <a:txBody>
                    <a:bodyPr/>
                    <a:lstStyle/>
                    <a:p>
                      <a:r>
                        <a:rPr lang="ru-RU" sz="1400" dirty="0"/>
                        <a:t>5 × 10^8</a:t>
                      </a:r>
                    </a:p>
                  </a:txBody>
                  <a:tcPr anchor="ctr"/>
                </a:tc>
                <a:extLst>
                  <a:ext uri="{0D108BD9-81ED-4DB2-BD59-A6C34878D82A}">
                    <a16:rowId xmlns:a16="http://schemas.microsoft.com/office/drawing/2014/main" val="3489966326"/>
                  </a:ext>
                </a:extLst>
              </a:tr>
              <a:tr h="365760">
                <a:tc>
                  <a:txBody>
                    <a:bodyPr/>
                    <a:lstStyle/>
                    <a:p>
                      <a:r>
                        <a:rPr lang="ru-RU" sz="1400"/>
                        <a:t>2.0</a:t>
                      </a:r>
                    </a:p>
                  </a:txBody>
                  <a:tcPr anchor="ctr"/>
                </a:tc>
                <a:tc>
                  <a:txBody>
                    <a:bodyPr/>
                    <a:lstStyle/>
                    <a:p>
                      <a:r>
                        <a:rPr lang="ru-RU" sz="1400"/>
                        <a:t>0.3</a:t>
                      </a:r>
                    </a:p>
                  </a:txBody>
                  <a:tcPr anchor="ctr"/>
                </a:tc>
                <a:tc>
                  <a:txBody>
                    <a:bodyPr/>
                    <a:lstStyle/>
                    <a:p>
                      <a:r>
                        <a:rPr lang="ru-RU" sz="1400"/>
                        <a:t>0.8</a:t>
                      </a:r>
                    </a:p>
                  </a:txBody>
                  <a:tcPr anchor="ctr"/>
                </a:tc>
                <a:tc>
                  <a:txBody>
                    <a:bodyPr/>
                    <a:lstStyle/>
                    <a:p>
                      <a:r>
                        <a:rPr lang="ru-RU" sz="1400"/>
                        <a:t>1.5</a:t>
                      </a:r>
                    </a:p>
                  </a:txBody>
                  <a:tcPr anchor="ctr"/>
                </a:tc>
                <a:tc>
                  <a:txBody>
                    <a:bodyPr/>
                    <a:lstStyle/>
                    <a:p>
                      <a:r>
                        <a:rPr lang="ru-RU" sz="1400"/>
                        <a:t>2.5</a:t>
                      </a:r>
                    </a:p>
                  </a:txBody>
                  <a:tcPr anchor="ctr"/>
                </a:tc>
                <a:tc>
                  <a:txBody>
                    <a:bodyPr/>
                    <a:lstStyle/>
                    <a:p>
                      <a:r>
                        <a:rPr lang="ru-RU" sz="1400"/>
                        <a:t>40</a:t>
                      </a:r>
                    </a:p>
                  </a:txBody>
                  <a:tcPr anchor="ctr"/>
                </a:tc>
                <a:tc>
                  <a:txBody>
                    <a:bodyPr/>
                    <a:lstStyle/>
                    <a:p>
                      <a:r>
                        <a:rPr lang="ru-RU" sz="1400"/>
                        <a:t>1 × 10^9</a:t>
                      </a:r>
                    </a:p>
                  </a:txBody>
                  <a:tcPr anchor="ctr"/>
                </a:tc>
                <a:extLst>
                  <a:ext uri="{0D108BD9-81ED-4DB2-BD59-A6C34878D82A}">
                    <a16:rowId xmlns:a16="http://schemas.microsoft.com/office/drawing/2014/main" val="3595349378"/>
                  </a:ext>
                </a:extLst>
              </a:tr>
              <a:tr h="365760">
                <a:tc>
                  <a:txBody>
                    <a:bodyPr/>
                    <a:lstStyle/>
                    <a:p>
                      <a:r>
                        <a:rPr lang="ru-RU" sz="1400"/>
                        <a:t>5.0</a:t>
                      </a:r>
                    </a:p>
                  </a:txBody>
                  <a:tcPr anchor="ctr"/>
                </a:tc>
                <a:tc>
                  <a:txBody>
                    <a:bodyPr/>
                    <a:lstStyle/>
                    <a:p>
                      <a:r>
                        <a:rPr lang="ru-RU" sz="1400"/>
                        <a:t>0.5</a:t>
                      </a:r>
                    </a:p>
                  </a:txBody>
                  <a:tcPr anchor="ctr"/>
                </a:tc>
                <a:tc>
                  <a:txBody>
                    <a:bodyPr/>
                    <a:lstStyle/>
                    <a:p>
                      <a:r>
                        <a:rPr lang="ru-RU" sz="1400"/>
                        <a:t>1.2</a:t>
                      </a:r>
                    </a:p>
                  </a:txBody>
                  <a:tcPr anchor="ctr"/>
                </a:tc>
                <a:tc>
                  <a:txBody>
                    <a:bodyPr/>
                    <a:lstStyle/>
                    <a:p>
                      <a:r>
                        <a:rPr lang="ru-RU" sz="1400"/>
                        <a:t>2.0</a:t>
                      </a:r>
                    </a:p>
                  </a:txBody>
                  <a:tcPr anchor="ctr"/>
                </a:tc>
                <a:tc>
                  <a:txBody>
                    <a:bodyPr/>
                    <a:lstStyle/>
                    <a:p>
                      <a:r>
                        <a:rPr lang="ru-RU" sz="1400"/>
                        <a:t>2.8</a:t>
                      </a:r>
                    </a:p>
                  </a:txBody>
                  <a:tcPr anchor="ctr"/>
                </a:tc>
                <a:tc>
                  <a:txBody>
                    <a:bodyPr/>
                    <a:lstStyle/>
                    <a:p>
                      <a:r>
                        <a:rPr lang="ru-RU" sz="1400"/>
                        <a:t>60</a:t>
                      </a:r>
                    </a:p>
                  </a:txBody>
                  <a:tcPr anchor="ctr"/>
                </a:tc>
                <a:tc>
                  <a:txBody>
                    <a:bodyPr/>
                    <a:lstStyle/>
                    <a:p>
                      <a:r>
                        <a:rPr lang="ru-RU" sz="1400"/>
                        <a:t>1.5 × 10^9</a:t>
                      </a:r>
                    </a:p>
                  </a:txBody>
                  <a:tcPr anchor="ctr"/>
                </a:tc>
                <a:extLst>
                  <a:ext uri="{0D108BD9-81ED-4DB2-BD59-A6C34878D82A}">
                    <a16:rowId xmlns:a16="http://schemas.microsoft.com/office/drawing/2014/main" val="2541309730"/>
                  </a:ext>
                </a:extLst>
              </a:tr>
              <a:tr h="365760">
                <a:tc>
                  <a:txBody>
                    <a:bodyPr/>
                    <a:lstStyle/>
                    <a:p>
                      <a:r>
                        <a:rPr lang="ru-RU" sz="1400"/>
                        <a:t>10.0</a:t>
                      </a:r>
                    </a:p>
                  </a:txBody>
                  <a:tcPr anchor="ctr"/>
                </a:tc>
                <a:tc>
                  <a:txBody>
                    <a:bodyPr/>
                    <a:lstStyle/>
                    <a:p>
                      <a:r>
                        <a:rPr lang="ru-RU" sz="1400"/>
                        <a:t>0.4</a:t>
                      </a:r>
                    </a:p>
                  </a:txBody>
                  <a:tcPr anchor="ctr"/>
                </a:tc>
                <a:tc>
                  <a:txBody>
                    <a:bodyPr/>
                    <a:lstStyle/>
                    <a:p>
                      <a:r>
                        <a:rPr lang="ru-RU" sz="1400"/>
                        <a:t>1.0</a:t>
                      </a:r>
                    </a:p>
                  </a:txBody>
                  <a:tcPr anchor="ctr"/>
                </a:tc>
                <a:tc>
                  <a:txBody>
                    <a:bodyPr/>
                    <a:lstStyle/>
                    <a:p>
                      <a:r>
                        <a:rPr lang="ru-RU" sz="1400"/>
                        <a:t>1.8</a:t>
                      </a:r>
                    </a:p>
                  </a:txBody>
                  <a:tcPr anchor="ctr"/>
                </a:tc>
                <a:tc>
                  <a:txBody>
                    <a:bodyPr/>
                    <a:lstStyle/>
                    <a:p>
                      <a:r>
                        <a:rPr lang="ru-RU" sz="1400"/>
                        <a:t>2.0</a:t>
                      </a:r>
                    </a:p>
                  </a:txBody>
                  <a:tcPr anchor="ctr"/>
                </a:tc>
                <a:tc>
                  <a:txBody>
                    <a:bodyPr/>
                    <a:lstStyle/>
                    <a:p>
                      <a:r>
                        <a:rPr lang="ru-RU" sz="1400"/>
                        <a:t>45</a:t>
                      </a:r>
                    </a:p>
                  </a:txBody>
                  <a:tcPr anchor="ctr"/>
                </a:tc>
                <a:tc>
                  <a:txBody>
                    <a:bodyPr/>
                    <a:lstStyle/>
                    <a:p>
                      <a:r>
                        <a:rPr lang="ru-RU" sz="1400" dirty="0"/>
                        <a:t>1.2 × 10^9</a:t>
                      </a:r>
                    </a:p>
                  </a:txBody>
                  <a:tcPr anchor="ctr"/>
                </a:tc>
                <a:extLst>
                  <a:ext uri="{0D108BD9-81ED-4DB2-BD59-A6C34878D82A}">
                    <a16:rowId xmlns:a16="http://schemas.microsoft.com/office/drawing/2014/main" val="767017501"/>
                  </a:ext>
                </a:extLst>
              </a:tr>
            </a:tbl>
          </a:graphicData>
        </a:graphic>
      </p:graphicFrame>
      <p:sp>
        <p:nvSpPr>
          <p:cNvPr id="7" name="Rectangle 1">
            <a:extLst>
              <a:ext uri="{FF2B5EF4-FFF2-40B4-BE49-F238E27FC236}">
                <a16:creationId xmlns:a16="http://schemas.microsoft.com/office/drawing/2014/main" id="{6974A0B6-36D1-E7BA-39A0-9B3150191742}"/>
              </a:ext>
            </a:extLst>
          </p:cNvPr>
          <p:cNvSpPr>
            <a:spLocks noChangeArrowheads="1"/>
          </p:cNvSpPr>
          <p:nvPr/>
        </p:nvSpPr>
        <p:spPr bwMode="auto">
          <a:xfrm>
            <a:off x="88900" y="4097467"/>
            <a:ext cx="135966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1" i="0" u="none" strike="noStrike" cap="none" normalizeH="0" baseline="0" dirty="0" err="1">
                <a:ln>
                  <a:noFill/>
                </a:ln>
                <a:solidFill>
                  <a:schemeClr val="tx1"/>
                </a:solidFill>
                <a:effectLst/>
                <a:latin typeface="Arial" panose="020B0604020202020204" pitchFamily="34" charset="0"/>
              </a:rPr>
              <a:t>Example</a:t>
            </a:r>
            <a:r>
              <a:rPr kumimoji="0" lang="ru-RU" altLang="ru-RU" sz="1400" b="1" i="0" u="none" strike="noStrike" cap="none" normalizeH="0" baseline="0" dirty="0">
                <a:ln>
                  <a:noFill/>
                </a:ln>
                <a:solidFill>
                  <a:schemeClr val="tx1"/>
                </a:solidFill>
                <a:effectLst/>
                <a:latin typeface="Arial" panose="020B0604020202020204" pitchFamily="34" charset="0"/>
              </a:rPr>
              <a:t> 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A18C6425-C6AA-8001-9DFE-984977A7A6C6}"/>
              </a:ext>
            </a:extLst>
          </p:cNvPr>
          <p:cNvSpPr txBox="1"/>
          <p:nvPr/>
        </p:nvSpPr>
        <p:spPr>
          <a:xfrm>
            <a:off x="7487798" y="1512143"/>
            <a:ext cx="4704202" cy="1200329"/>
          </a:xfrm>
          <a:prstGeom prst="rect">
            <a:avLst/>
          </a:prstGeom>
          <a:noFill/>
        </p:spPr>
        <p:txBody>
          <a:bodyPr wrap="square">
            <a:spAutoFit/>
          </a:bodyPr>
          <a:lstStyle/>
          <a:p>
            <a:r>
              <a:rPr lang="en-US" b="1" dirty="0">
                <a:solidFill>
                  <a:srgbClr val="FF0000"/>
                </a:solidFill>
              </a:rPr>
              <a:t>Identify the Research Question - ?</a:t>
            </a:r>
          </a:p>
          <a:p>
            <a:r>
              <a:rPr lang="en-US" b="1" dirty="0">
                <a:solidFill>
                  <a:srgbClr val="FF0000"/>
                </a:solidFill>
              </a:rPr>
              <a:t>Formulate the Hypothesis - ?</a:t>
            </a:r>
            <a:endParaRPr lang="en-US" dirty="0">
              <a:solidFill>
                <a:srgbClr val="FF0000"/>
              </a:solidFill>
            </a:endParaRPr>
          </a:p>
          <a:p>
            <a:r>
              <a:rPr lang="en-US" b="1" dirty="0">
                <a:solidFill>
                  <a:srgbClr val="FF0000"/>
                </a:solidFill>
              </a:rPr>
              <a:t>Define the Main Objectives -?</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94619026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я">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я">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327</TotalTime>
  <Words>4247</Words>
  <Application>Microsoft Office PowerPoint</Application>
  <PresentationFormat>Широкоэкранный</PresentationFormat>
  <Paragraphs>549</Paragraphs>
  <Slides>17</Slides>
  <Notes>6</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Aptos</vt:lpstr>
      <vt:lpstr>Aptos Display</vt:lpstr>
      <vt:lpstr>Arial</vt:lpstr>
      <vt:lpstr>Courier New</vt:lpstr>
      <vt:lpstr>Symbol</vt:lpstr>
      <vt:lpstr>Times New Roman</vt:lpstr>
      <vt:lpstr>Тема Office</vt:lpstr>
      <vt:lpstr>Seminar 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Farida Amutova</dc:creator>
  <cp:lastModifiedBy>Farida Amutova</cp:lastModifiedBy>
  <cp:revision>11</cp:revision>
  <dcterms:created xsi:type="dcterms:W3CDTF">2024-09-09T15:36:28Z</dcterms:created>
  <dcterms:modified xsi:type="dcterms:W3CDTF">2024-09-10T09:55:36Z</dcterms:modified>
</cp:coreProperties>
</file>